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5"/>
  </p:notesMasterIdLst>
  <p:sldIdLst>
    <p:sldId id="257" r:id="rId2"/>
    <p:sldId id="258" r:id="rId3"/>
    <p:sldId id="284" r:id="rId4"/>
    <p:sldId id="263" r:id="rId5"/>
    <p:sldId id="259" r:id="rId6"/>
    <p:sldId id="260" r:id="rId7"/>
    <p:sldId id="261" r:id="rId8"/>
    <p:sldId id="266" r:id="rId9"/>
    <p:sldId id="281" r:id="rId10"/>
    <p:sldId id="264" r:id="rId11"/>
    <p:sldId id="262" r:id="rId12"/>
    <p:sldId id="269" r:id="rId13"/>
    <p:sldId id="271" r:id="rId14"/>
    <p:sldId id="282" r:id="rId15"/>
    <p:sldId id="272" r:id="rId16"/>
    <p:sldId id="273" r:id="rId17"/>
    <p:sldId id="275" r:id="rId18"/>
    <p:sldId id="283" r:id="rId19"/>
    <p:sldId id="277" r:id="rId20"/>
    <p:sldId id="279" r:id="rId21"/>
    <p:sldId id="278" r:id="rId22"/>
    <p:sldId id="280" r:id="rId23"/>
    <p:sldId id="265" r:id="rId24"/>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4995" autoAdjust="0"/>
    <p:restoredTop sz="94660"/>
  </p:normalViewPr>
  <p:slideViewPr>
    <p:cSldViewPr snapToGrid="0">
      <p:cViewPr varScale="1">
        <p:scale>
          <a:sx n="78" d="100"/>
          <a:sy n="78" d="100"/>
        </p:scale>
        <p:origin x="878" y="62"/>
      </p:cViewPr>
      <p:guideLst/>
    </p:cSldViewPr>
  </p:slideViewPr>
  <p:notesTextViewPr>
    <p:cViewPr>
      <p:scale>
        <a:sx n="1" d="1"/>
        <a:sy n="1" d="1"/>
      </p:scale>
      <p:origin x="0" y="0"/>
    </p:cViewPr>
  </p:notesTextViewPr>
  <p:sorterViewPr>
    <p:cViewPr varScale="1">
      <p:scale>
        <a:sx n="100" d="100"/>
        <a:sy n="100" d="100"/>
      </p:scale>
      <p:origin x="0" y="0"/>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MY"/>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B4085A05-26F6-4F08-8D20-42E5BBF7A4EA}" type="datetimeFigureOut">
              <a:rPr lang="en-MY" smtClean="0"/>
              <a:t>17/8/2026</a:t>
            </a:fld>
            <a:endParaRPr lang="en-MY"/>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MY"/>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MY"/>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MY"/>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92EA99CB-30DD-45EF-8812-15C43F5CDD95}" type="slidenum">
              <a:rPr lang="en-MY" smtClean="0"/>
              <a:t>‹#›</a:t>
            </a:fld>
            <a:endParaRPr lang="en-MY"/>
          </a:p>
        </p:txBody>
      </p:sp>
    </p:spTree>
    <p:extLst>
      <p:ext uri="{BB962C8B-B14F-4D97-AF65-F5344CB8AC3E}">
        <p14:creationId xmlns:p14="http://schemas.microsoft.com/office/powerpoint/2010/main" val="42329854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MY" dirty="0"/>
          </a:p>
        </p:txBody>
      </p:sp>
      <p:sp>
        <p:nvSpPr>
          <p:cNvPr id="4" name="Slide Number Placeholder 3"/>
          <p:cNvSpPr>
            <a:spLocks noGrp="1"/>
          </p:cNvSpPr>
          <p:nvPr>
            <p:ph type="sldNum" sz="quarter" idx="5"/>
          </p:nvPr>
        </p:nvSpPr>
        <p:spPr/>
        <p:txBody>
          <a:bodyPr/>
          <a:lstStyle/>
          <a:p>
            <a:fld id="{92EA99CB-30DD-45EF-8812-15C43F5CDD95}" type="slidenum">
              <a:rPr lang="en-MY" smtClean="0"/>
              <a:t>13</a:t>
            </a:fld>
            <a:endParaRPr lang="en-MY"/>
          </a:p>
        </p:txBody>
      </p:sp>
    </p:spTree>
    <p:extLst>
      <p:ext uri="{BB962C8B-B14F-4D97-AF65-F5344CB8AC3E}">
        <p14:creationId xmlns:p14="http://schemas.microsoft.com/office/powerpoint/2010/main" val="109349215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627ABB5-3218-909C-A888-7E08A9C2CECD}"/>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MY"/>
          </a:p>
        </p:txBody>
      </p:sp>
      <p:sp>
        <p:nvSpPr>
          <p:cNvPr id="3" name="Subtitle 2">
            <a:extLst>
              <a:ext uri="{FF2B5EF4-FFF2-40B4-BE49-F238E27FC236}">
                <a16:creationId xmlns:a16="http://schemas.microsoft.com/office/drawing/2014/main" id="{7AAF4DF8-BBC0-FA86-7FED-42DE7E3AB007}"/>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MY"/>
          </a:p>
        </p:txBody>
      </p:sp>
      <p:sp>
        <p:nvSpPr>
          <p:cNvPr id="4" name="Date Placeholder 3">
            <a:extLst>
              <a:ext uri="{FF2B5EF4-FFF2-40B4-BE49-F238E27FC236}">
                <a16:creationId xmlns:a16="http://schemas.microsoft.com/office/drawing/2014/main" id="{9C8F6020-1389-5BB1-F824-2C4528227C8E}"/>
              </a:ext>
            </a:extLst>
          </p:cNvPr>
          <p:cNvSpPr>
            <a:spLocks noGrp="1"/>
          </p:cNvSpPr>
          <p:nvPr>
            <p:ph type="dt" sz="half" idx="10"/>
          </p:nvPr>
        </p:nvSpPr>
        <p:spPr/>
        <p:txBody>
          <a:bodyPr/>
          <a:lstStyle/>
          <a:p>
            <a:fld id="{027C8422-D59C-4121-904F-1EFB9464140C}" type="datetimeFigureOut">
              <a:rPr lang="en-MY" smtClean="0"/>
              <a:t>17/8/2026</a:t>
            </a:fld>
            <a:endParaRPr lang="en-MY"/>
          </a:p>
        </p:txBody>
      </p:sp>
      <p:sp>
        <p:nvSpPr>
          <p:cNvPr id="5" name="Footer Placeholder 4">
            <a:extLst>
              <a:ext uri="{FF2B5EF4-FFF2-40B4-BE49-F238E27FC236}">
                <a16:creationId xmlns:a16="http://schemas.microsoft.com/office/drawing/2014/main" id="{F8A62231-F855-B59B-0FF6-2FD1C0B6D4C6}"/>
              </a:ext>
            </a:extLst>
          </p:cNvPr>
          <p:cNvSpPr>
            <a:spLocks noGrp="1"/>
          </p:cNvSpPr>
          <p:nvPr>
            <p:ph type="ftr" sz="quarter" idx="11"/>
          </p:nvPr>
        </p:nvSpPr>
        <p:spPr/>
        <p:txBody>
          <a:bodyPr/>
          <a:lstStyle/>
          <a:p>
            <a:endParaRPr lang="en-MY"/>
          </a:p>
        </p:txBody>
      </p:sp>
      <p:sp>
        <p:nvSpPr>
          <p:cNvPr id="6" name="Slide Number Placeholder 5">
            <a:extLst>
              <a:ext uri="{FF2B5EF4-FFF2-40B4-BE49-F238E27FC236}">
                <a16:creationId xmlns:a16="http://schemas.microsoft.com/office/drawing/2014/main" id="{233F73DD-3A6C-BFEC-B53E-F6319908DC69}"/>
              </a:ext>
            </a:extLst>
          </p:cNvPr>
          <p:cNvSpPr>
            <a:spLocks noGrp="1"/>
          </p:cNvSpPr>
          <p:nvPr>
            <p:ph type="sldNum" sz="quarter" idx="12"/>
          </p:nvPr>
        </p:nvSpPr>
        <p:spPr/>
        <p:txBody>
          <a:bodyPr/>
          <a:lstStyle/>
          <a:p>
            <a:fld id="{81A7DF5E-4192-4E59-BCF6-1AD049EF81F8}" type="slidenum">
              <a:rPr lang="en-MY" smtClean="0"/>
              <a:t>‹#›</a:t>
            </a:fld>
            <a:endParaRPr lang="en-MY"/>
          </a:p>
        </p:txBody>
      </p:sp>
    </p:spTree>
    <p:extLst>
      <p:ext uri="{BB962C8B-B14F-4D97-AF65-F5344CB8AC3E}">
        <p14:creationId xmlns:p14="http://schemas.microsoft.com/office/powerpoint/2010/main" val="123902179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83863BD-8693-6D52-B523-40B29903B1ED}"/>
              </a:ext>
            </a:extLst>
          </p:cNvPr>
          <p:cNvSpPr>
            <a:spLocks noGrp="1"/>
          </p:cNvSpPr>
          <p:nvPr>
            <p:ph type="title"/>
          </p:nvPr>
        </p:nvSpPr>
        <p:spPr/>
        <p:txBody>
          <a:bodyPr/>
          <a:lstStyle/>
          <a:p>
            <a:r>
              <a:rPr lang="en-US"/>
              <a:t>Click to edit Master title style</a:t>
            </a:r>
            <a:endParaRPr lang="en-MY"/>
          </a:p>
        </p:txBody>
      </p:sp>
      <p:sp>
        <p:nvSpPr>
          <p:cNvPr id="3" name="Content Placeholder 2">
            <a:extLst>
              <a:ext uri="{FF2B5EF4-FFF2-40B4-BE49-F238E27FC236}">
                <a16:creationId xmlns:a16="http://schemas.microsoft.com/office/drawing/2014/main" id="{D685EBA0-4325-7BC3-7646-D0260B3C691E}"/>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MY"/>
          </a:p>
        </p:txBody>
      </p:sp>
      <p:sp>
        <p:nvSpPr>
          <p:cNvPr id="4" name="Date Placeholder 3">
            <a:extLst>
              <a:ext uri="{FF2B5EF4-FFF2-40B4-BE49-F238E27FC236}">
                <a16:creationId xmlns:a16="http://schemas.microsoft.com/office/drawing/2014/main" id="{F1720E8A-B5B5-D099-F7C9-8D7B8E5379D7}"/>
              </a:ext>
            </a:extLst>
          </p:cNvPr>
          <p:cNvSpPr>
            <a:spLocks noGrp="1"/>
          </p:cNvSpPr>
          <p:nvPr>
            <p:ph type="dt" sz="half" idx="10"/>
          </p:nvPr>
        </p:nvSpPr>
        <p:spPr/>
        <p:txBody>
          <a:bodyPr/>
          <a:lstStyle/>
          <a:p>
            <a:fld id="{027C8422-D59C-4121-904F-1EFB9464140C}" type="datetimeFigureOut">
              <a:rPr lang="en-MY" smtClean="0"/>
              <a:t>17/8/2026</a:t>
            </a:fld>
            <a:endParaRPr lang="en-MY"/>
          </a:p>
        </p:txBody>
      </p:sp>
      <p:sp>
        <p:nvSpPr>
          <p:cNvPr id="5" name="Footer Placeholder 4">
            <a:extLst>
              <a:ext uri="{FF2B5EF4-FFF2-40B4-BE49-F238E27FC236}">
                <a16:creationId xmlns:a16="http://schemas.microsoft.com/office/drawing/2014/main" id="{7BF0E1D4-E4F7-3E95-EA10-5C6B030D1882}"/>
              </a:ext>
            </a:extLst>
          </p:cNvPr>
          <p:cNvSpPr>
            <a:spLocks noGrp="1"/>
          </p:cNvSpPr>
          <p:nvPr>
            <p:ph type="ftr" sz="quarter" idx="11"/>
          </p:nvPr>
        </p:nvSpPr>
        <p:spPr/>
        <p:txBody>
          <a:bodyPr/>
          <a:lstStyle/>
          <a:p>
            <a:endParaRPr lang="en-MY"/>
          </a:p>
        </p:txBody>
      </p:sp>
      <p:sp>
        <p:nvSpPr>
          <p:cNvPr id="6" name="Slide Number Placeholder 5">
            <a:extLst>
              <a:ext uri="{FF2B5EF4-FFF2-40B4-BE49-F238E27FC236}">
                <a16:creationId xmlns:a16="http://schemas.microsoft.com/office/drawing/2014/main" id="{BF7F9A87-AB55-3857-D659-8207401A6D7C}"/>
              </a:ext>
            </a:extLst>
          </p:cNvPr>
          <p:cNvSpPr>
            <a:spLocks noGrp="1"/>
          </p:cNvSpPr>
          <p:nvPr>
            <p:ph type="sldNum" sz="quarter" idx="12"/>
          </p:nvPr>
        </p:nvSpPr>
        <p:spPr/>
        <p:txBody>
          <a:bodyPr/>
          <a:lstStyle/>
          <a:p>
            <a:fld id="{81A7DF5E-4192-4E59-BCF6-1AD049EF81F8}" type="slidenum">
              <a:rPr lang="en-MY" smtClean="0"/>
              <a:t>‹#›</a:t>
            </a:fld>
            <a:endParaRPr lang="en-MY"/>
          </a:p>
        </p:txBody>
      </p:sp>
    </p:spTree>
    <p:extLst>
      <p:ext uri="{BB962C8B-B14F-4D97-AF65-F5344CB8AC3E}">
        <p14:creationId xmlns:p14="http://schemas.microsoft.com/office/powerpoint/2010/main" val="126071386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021D524-17A8-95BF-5A30-65533B467CF5}"/>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MY"/>
          </a:p>
        </p:txBody>
      </p:sp>
      <p:sp>
        <p:nvSpPr>
          <p:cNvPr id="3" name="Text Placeholder 2">
            <a:extLst>
              <a:ext uri="{FF2B5EF4-FFF2-40B4-BE49-F238E27FC236}">
                <a16:creationId xmlns:a16="http://schemas.microsoft.com/office/drawing/2014/main" id="{0B8E8072-876B-14C5-3FD6-5D37E07CE179}"/>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1179049D-D749-1A98-080D-118974BEC14B}"/>
              </a:ext>
            </a:extLst>
          </p:cNvPr>
          <p:cNvSpPr>
            <a:spLocks noGrp="1"/>
          </p:cNvSpPr>
          <p:nvPr>
            <p:ph type="dt" sz="half" idx="10"/>
          </p:nvPr>
        </p:nvSpPr>
        <p:spPr/>
        <p:txBody>
          <a:bodyPr/>
          <a:lstStyle/>
          <a:p>
            <a:fld id="{027C8422-D59C-4121-904F-1EFB9464140C}" type="datetimeFigureOut">
              <a:rPr lang="en-MY" smtClean="0"/>
              <a:t>17/8/2026</a:t>
            </a:fld>
            <a:endParaRPr lang="en-MY"/>
          </a:p>
        </p:txBody>
      </p:sp>
      <p:sp>
        <p:nvSpPr>
          <p:cNvPr id="5" name="Footer Placeholder 4">
            <a:extLst>
              <a:ext uri="{FF2B5EF4-FFF2-40B4-BE49-F238E27FC236}">
                <a16:creationId xmlns:a16="http://schemas.microsoft.com/office/drawing/2014/main" id="{A40D0F65-67E1-68E5-1093-F7FBF891F9BE}"/>
              </a:ext>
            </a:extLst>
          </p:cNvPr>
          <p:cNvSpPr>
            <a:spLocks noGrp="1"/>
          </p:cNvSpPr>
          <p:nvPr>
            <p:ph type="ftr" sz="quarter" idx="11"/>
          </p:nvPr>
        </p:nvSpPr>
        <p:spPr/>
        <p:txBody>
          <a:bodyPr/>
          <a:lstStyle/>
          <a:p>
            <a:endParaRPr lang="en-MY"/>
          </a:p>
        </p:txBody>
      </p:sp>
      <p:sp>
        <p:nvSpPr>
          <p:cNvPr id="6" name="Slide Number Placeholder 5">
            <a:extLst>
              <a:ext uri="{FF2B5EF4-FFF2-40B4-BE49-F238E27FC236}">
                <a16:creationId xmlns:a16="http://schemas.microsoft.com/office/drawing/2014/main" id="{200CE563-CF02-65D0-66EA-D44D66F48B7B}"/>
              </a:ext>
            </a:extLst>
          </p:cNvPr>
          <p:cNvSpPr>
            <a:spLocks noGrp="1"/>
          </p:cNvSpPr>
          <p:nvPr>
            <p:ph type="sldNum" sz="quarter" idx="12"/>
          </p:nvPr>
        </p:nvSpPr>
        <p:spPr/>
        <p:txBody>
          <a:bodyPr/>
          <a:lstStyle/>
          <a:p>
            <a:fld id="{81A7DF5E-4192-4E59-BCF6-1AD049EF81F8}" type="slidenum">
              <a:rPr lang="en-MY" smtClean="0"/>
              <a:t>‹#›</a:t>
            </a:fld>
            <a:endParaRPr lang="en-MY"/>
          </a:p>
        </p:txBody>
      </p:sp>
    </p:spTree>
    <p:extLst>
      <p:ext uri="{BB962C8B-B14F-4D97-AF65-F5344CB8AC3E}">
        <p14:creationId xmlns:p14="http://schemas.microsoft.com/office/powerpoint/2010/main" val="270003802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11FB36C-8FEB-5AF9-E610-9169695DDC49}"/>
              </a:ext>
            </a:extLst>
          </p:cNvPr>
          <p:cNvSpPr>
            <a:spLocks noGrp="1"/>
          </p:cNvSpPr>
          <p:nvPr>
            <p:ph type="title"/>
          </p:nvPr>
        </p:nvSpPr>
        <p:spPr/>
        <p:txBody>
          <a:bodyPr/>
          <a:lstStyle/>
          <a:p>
            <a:r>
              <a:rPr lang="en-US"/>
              <a:t>Click to edit Master title style</a:t>
            </a:r>
            <a:endParaRPr lang="en-MY"/>
          </a:p>
        </p:txBody>
      </p:sp>
      <p:sp>
        <p:nvSpPr>
          <p:cNvPr id="3" name="Content Placeholder 2">
            <a:extLst>
              <a:ext uri="{FF2B5EF4-FFF2-40B4-BE49-F238E27FC236}">
                <a16:creationId xmlns:a16="http://schemas.microsoft.com/office/drawing/2014/main" id="{C9FA2705-C935-18E8-1574-CDE469A4B9AE}"/>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MY"/>
          </a:p>
        </p:txBody>
      </p:sp>
      <p:sp>
        <p:nvSpPr>
          <p:cNvPr id="4" name="Content Placeholder 3">
            <a:extLst>
              <a:ext uri="{FF2B5EF4-FFF2-40B4-BE49-F238E27FC236}">
                <a16:creationId xmlns:a16="http://schemas.microsoft.com/office/drawing/2014/main" id="{9A25525C-DC6F-5877-88E4-2D975DFEAA7A}"/>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MY"/>
          </a:p>
        </p:txBody>
      </p:sp>
      <p:sp>
        <p:nvSpPr>
          <p:cNvPr id="5" name="Date Placeholder 4">
            <a:extLst>
              <a:ext uri="{FF2B5EF4-FFF2-40B4-BE49-F238E27FC236}">
                <a16:creationId xmlns:a16="http://schemas.microsoft.com/office/drawing/2014/main" id="{3505315A-87B0-D629-07AD-AECCEA787049}"/>
              </a:ext>
            </a:extLst>
          </p:cNvPr>
          <p:cNvSpPr>
            <a:spLocks noGrp="1"/>
          </p:cNvSpPr>
          <p:nvPr>
            <p:ph type="dt" sz="half" idx="10"/>
          </p:nvPr>
        </p:nvSpPr>
        <p:spPr/>
        <p:txBody>
          <a:bodyPr/>
          <a:lstStyle/>
          <a:p>
            <a:fld id="{027C8422-D59C-4121-904F-1EFB9464140C}" type="datetimeFigureOut">
              <a:rPr lang="en-MY" smtClean="0"/>
              <a:t>17/8/2026</a:t>
            </a:fld>
            <a:endParaRPr lang="en-MY"/>
          </a:p>
        </p:txBody>
      </p:sp>
      <p:sp>
        <p:nvSpPr>
          <p:cNvPr id="6" name="Footer Placeholder 5">
            <a:extLst>
              <a:ext uri="{FF2B5EF4-FFF2-40B4-BE49-F238E27FC236}">
                <a16:creationId xmlns:a16="http://schemas.microsoft.com/office/drawing/2014/main" id="{E21E1CA3-2721-F7C9-C4DC-4681EA763A07}"/>
              </a:ext>
            </a:extLst>
          </p:cNvPr>
          <p:cNvSpPr>
            <a:spLocks noGrp="1"/>
          </p:cNvSpPr>
          <p:nvPr>
            <p:ph type="ftr" sz="quarter" idx="11"/>
          </p:nvPr>
        </p:nvSpPr>
        <p:spPr/>
        <p:txBody>
          <a:bodyPr/>
          <a:lstStyle/>
          <a:p>
            <a:endParaRPr lang="en-MY"/>
          </a:p>
        </p:txBody>
      </p:sp>
      <p:sp>
        <p:nvSpPr>
          <p:cNvPr id="7" name="Slide Number Placeholder 6">
            <a:extLst>
              <a:ext uri="{FF2B5EF4-FFF2-40B4-BE49-F238E27FC236}">
                <a16:creationId xmlns:a16="http://schemas.microsoft.com/office/drawing/2014/main" id="{E77D11F9-FBF7-DB69-15D8-DF6D2EC8BAD9}"/>
              </a:ext>
            </a:extLst>
          </p:cNvPr>
          <p:cNvSpPr>
            <a:spLocks noGrp="1"/>
          </p:cNvSpPr>
          <p:nvPr>
            <p:ph type="sldNum" sz="quarter" idx="12"/>
          </p:nvPr>
        </p:nvSpPr>
        <p:spPr/>
        <p:txBody>
          <a:bodyPr/>
          <a:lstStyle/>
          <a:p>
            <a:fld id="{81A7DF5E-4192-4E59-BCF6-1AD049EF81F8}" type="slidenum">
              <a:rPr lang="en-MY" smtClean="0"/>
              <a:t>‹#›</a:t>
            </a:fld>
            <a:endParaRPr lang="en-MY"/>
          </a:p>
        </p:txBody>
      </p:sp>
    </p:spTree>
    <p:extLst>
      <p:ext uri="{BB962C8B-B14F-4D97-AF65-F5344CB8AC3E}">
        <p14:creationId xmlns:p14="http://schemas.microsoft.com/office/powerpoint/2010/main" val="109255543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FB770F0-8069-8039-6651-124E7A1D2600}"/>
              </a:ext>
            </a:extLst>
          </p:cNvPr>
          <p:cNvSpPr>
            <a:spLocks noGrp="1"/>
          </p:cNvSpPr>
          <p:nvPr>
            <p:ph type="title"/>
          </p:nvPr>
        </p:nvSpPr>
        <p:spPr>
          <a:xfrm>
            <a:off x="839788" y="365125"/>
            <a:ext cx="10515600" cy="1325563"/>
          </a:xfrm>
        </p:spPr>
        <p:txBody>
          <a:bodyPr/>
          <a:lstStyle/>
          <a:p>
            <a:r>
              <a:rPr lang="en-US"/>
              <a:t>Click to edit Master title style</a:t>
            </a:r>
            <a:endParaRPr lang="en-MY"/>
          </a:p>
        </p:txBody>
      </p:sp>
      <p:sp>
        <p:nvSpPr>
          <p:cNvPr id="3" name="Text Placeholder 2">
            <a:extLst>
              <a:ext uri="{FF2B5EF4-FFF2-40B4-BE49-F238E27FC236}">
                <a16:creationId xmlns:a16="http://schemas.microsoft.com/office/drawing/2014/main" id="{9BC68DE1-D7B9-2F75-6633-C5CAD23C1409}"/>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A099BFB1-DADC-C386-0955-0192E80E7DED}"/>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MY"/>
          </a:p>
        </p:txBody>
      </p:sp>
      <p:sp>
        <p:nvSpPr>
          <p:cNvPr id="5" name="Text Placeholder 4">
            <a:extLst>
              <a:ext uri="{FF2B5EF4-FFF2-40B4-BE49-F238E27FC236}">
                <a16:creationId xmlns:a16="http://schemas.microsoft.com/office/drawing/2014/main" id="{3D6CCD3E-621B-CDFC-579D-1D2AFC79E1C7}"/>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09F25059-C722-B0BE-3FA3-8C092424514E}"/>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MY"/>
          </a:p>
        </p:txBody>
      </p:sp>
      <p:sp>
        <p:nvSpPr>
          <p:cNvPr id="7" name="Date Placeholder 6">
            <a:extLst>
              <a:ext uri="{FF2B5EF4-FFF2-40B4-BE49-F238E27FC236}">
                <a16:creationId xmlns:a16="http://schemas.microsoft.com/office/drawing/2014/main" id="{26D3F9A2-56CA-229F-F51E-B2E538B1A158}"/>
              </a:ext>
            </a:extLst>
          </p:cNvPr>
          <p:cNvSpPr>
            <a:spLocks noGrp="1"/>
          </p:cNvSpPr>
          <p:nvPr>
            <p:ph type="dt" sz="half" idx="10"/>
          </p:nvPr>
        </p:nvSpPr>
        <p:spPr/>
        <p:txBody>
          <a:bodyPr/>
          <a:lstStyle/>
          <a:p>
            <a:fld id="{027C8422-D59C-4121-904F-1EFB9464140C}" type="datetimeFigureOut">
              <a:rPr lang="en-MY" smtClean="0"/>
              <a:t>17/8/2026</a:t>
            </a:fld>
            <a:endParaRPr lang="en-MY"/>
          </a:p>
        </p:txBody>
      </p:sp>
      <p:sp>
        <p:nvSpPr>
          <p:cNvPr id="8" name="Footer Placeholder 7">
            <a:extLst>
              <a:ext uri="{FF2B5EF4-FFF2-40B4-BE49-F238E27FC236}">
                <a16:creationId xmlns:a16="http://schemas.microsoft.com/office/drawing/2014/main" id="{D203D2E5-5ACA-84C2-FB4D-32278109B484}"/>
              </a:ext>
            </a:extLst>
          </p:cNvPr>
          <p:cNvSpPr>
            <a:spLocks noGrp="1"/>
          </p:cNvSpPr>
          <p:nvPr>
            <p:ph type="ftr" sz="quarter" idx="11"/>
          </p:nvPr>
        </p:nvSpPr>
        <p:spPr/>
        <p:txBody>
          <a:bodyPr/>
          <a:lstStyle/>
          <a:p>
            <a:endParaRPr lang="en-MY"/>
          </a:p>
        </p:txBody>
      </p:sp>
      <p:sp>
        <p:nvSpPr>
          <p:cNvPr id="9" name="Slide Number Placeholder 8">
            <a:extLst>
              <a:ext uri="{FF2B5EF4-FFF2-40B4-BE49-F238E27FC236}">
                <a16:creationId xmlns:a16="http://schemas.microsoft.com/office/drawing/2014/main" id="{A5185D6F-73F0-CA37-FB56-6A548F7D39A9}"/>
              </a:ext>
            </a:extLst>
          </p:cNvPr>
          <p:cNvSpPr>
            <a:spLocks noGrp="1"/>
          </p:cNvSpPr>
          <p:nvPr>
            <p:ph type="sldNum" sz="quarter" idx="12"/>
          </p:nvPr>
        </p:nvSpPr>
        <p:spPr/>
        <p:txBody>
          <a:bodyPr/>
          <a:lstStyle/>
          <a:p>
            <a:fld id="{81A7DF5E-4192-4E59-BCF6-1AD049EF81F8}" type="slidenum">
              <a:rPr lang="en-MY" smtClean="0"/>
              <a:t>‹#›</a:t>
            </a:fld>
            <a:endParaRPr lang="en-MY"/>
          </a:p>
        </p:txBody>
      </p:sp>
    </p:spTree>
    <p:extLst>
      <p:ext uri="{BB962C8B-B14F-4D97-AF65-F5344CB8AC3E}">
        <p14:creationId xmlns:p14="http://schemas.microsoft.com/office/powerpoint/2010/main" val="40470871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4250BC7-F15B-69A8-F18A-15A232AE166B}"/>
              </a:ext>
            </a:extLst>
          </p:cNvPr>
          <p:cNvSpPr>
            <a:spLocks noGrp="1"/>
          </p:cNvSpPr>
          <p:nvPr>
            <p:ph type="title"/>
          </p:nvPr>
        </p:nvSpPr>
        <p:spPr/>
        <p:txBody>
          <a:bodyPr/>
          <a:lstStyle/>
          <a:p>
            <a:r>
              <a:rPr lang="en-US"/>
              <a:t>Click to edit Master title style</a:t>
            </a:r>
            <a:endParaRPr lang="en-MY"/>
          </a:p>
        </p:txBody>
      </p:sp>
      <p:sp>
        <p:nvSpPr>
          <p:cNvPr id="3" name="Date Placeholder 2">
            <a:extLst>
              <a:ext uri="{FF2B5EF4-FFF2-40B4-BE49-F238E27FC236}">
                <a16:creationId xmlns:a16="http://schemas.microsoft.com/office/drawing/2014/main" id="{42108DE7-536C-B8C5-E8B5-8573680CB282}"/>
              </a:ext>
            </a:extLst>
          </p:cNvPr>
          <p:cNvSpPr>
            <a:spLocks noGrp="1"/>
          </p:cNvSpPr>
          <p:nvPr>
            <p:ph type="dt" sz="half" idx="10"/>
          </p:nvPr>
        </p:nvSpPr>
        <p:spPr/>
        <p:txBody>
          <a:bodyPr/>
          <a:lstStyle/>
          <a:p>
            <a:fld id="{027C8422-D59C-4121-904F-1EFB9464140C}" type="datetimeFigureOut">
              <a:rPr lang="en-MY" smtClean="0"/>
              <a:t>17/8/2026</a:t>
            </a:fld>
            <a:endParaRPr lang="en-MY"/>
          </a:p>
        </p:txBody>
      </p:sp>
      <p:sp>
        <p:nvSpPr>
          <p:cNvPr id="4" name="Footer Placeholder 3">
            <a:extLst>
              <a:ext uri="{FF2B5EF4-FFF2-40B4-BE49-F238E27FC236}">
                <a16:creationId xmlns:a16="http://schemas.microsoft.com/office/drawing/2014/main" id="{4CF35161-C275-6996-E932-639C6E37F191}"/>
              </a:ext>
            </a:extLst>
          </p:cNvPr>
          <p:cNvSpPr>
            <a:spLocks noGrp="1"/>
          </p:cNvSpPr>
          <p:nvPr>
            <p:ph type="ftr" sz="quarter" idx="11"/>
          </p:nvPr>
        </p:nvSpPr>
        <p:spPr/>
        <p:txBody>
          <a:bodyPr/>
          <a:lstStyle/>
          <a:p>
            <a:endParaRPr lang="en-MY"/>
          </a:p>
        </p:txBody>
      </p:sp>
      <p:sp>
        <p:nvSpPr>
          <p:cNvPr id="5" name="Slide Number Placeholder 4">
            <a:extLst>
              <a:ext uri="{FF2B5EF4-FFF2-40B4-BE49-F238E27FC236}">
                <a16:creationId xmlns:a16="http://schemas.microsoft.com/office/drawing/2014/main" id="{4145BB7C-80D9-A3ED-BE1D-8F801DF92876}"/>
              </a:ext>
            </a:extLst>
          </p:cNvPr>
          <p:cNvSpPr>
            <a:spLocks noGrp="1"/>
          </p:cNvSpPr>
          <p:nvPr>
            <p:ph type="sldNum" sz="quarter" idx="12"/>
          </p:nvPr>
        </p:nvSpPr>
        <p:spPr/>
        <p:txBody>
          <a:bodyPr/>
          <a:lstStyle/>
          <a:p>
            <a:fld id="{81A7DF5E-4192-4E59-BCF6-1AD049EF81F8}" type="slidenum">
              <a:rPr lang="en-MY" smtClean="0"/>
              <a:t>‹#›</a:t>
            </a:fld>
            <a:endParaRPr lang="en-MY"/>
          </a:p>
        </p:txBody>
      </p:sp>
    </p:spTree>
    <p:extLst>
      <p:ext uri="{BB962C8B-B14F-4D97-AF65-F5344CB8AC3E}">
        <p14:creationId xmlns:p14="http://schemas.microsoft.com/office/powerpoint/2010/main" val="275364612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737E8372-2B57-58C9-E1F0-8166076308EB}"/>
              </a:ext>
            </a:extLst>
          </p:cNvPr>
          <p:cNvSpPr>
            <a:spLocks noGrp="1"/>
          </p:cNvSpPr>
          <p:nvPr>
            <p:ph type="dt" sz="half" idx="10"/>
          </p:nvPr>
        </p:nvSpPr>
        <p:spPr/>
        <p:txBody>
          <a:bodyPr/>
          <a:lstStyle/>
          <a:p>
            <a:fld id="{027C8422-D59C-4121-904F-1EFB9464140C}" type="datetimeFigureOut">
              <a:rPr lang="en-MY" smtClean="0"/>
              <a:t>17/8/2026</a:t>
            </a:fld>
            <a:endParaRPr lang="en-MY"/>
          </a:p>
        </p:txBody>
      </p:sp>
      <p:sp>
        <p:nvSpPr>
          <p:cNvPr id="3" name="Footer Placeholder 2">
            <a:extLst>
              <a:ext uri="{FF2B5EF4-FFF2-40B4-BE49-F238E27FC236}">
                <a16:creationId xmlns:a16="http://schemas.microsoft.com/office/drawing/2014/main" id="{ED310F0D-3966-250B-E76D-D15C64639524}"/>
              </a:ext>
            </a:extLst>
          </p:cNvPr>
          <p:cNvSpPr>
            <a:spLocks noGrp="1"/>
          </p:cNvSpPr>
          <p:nvPr>
            <p:ph type="ftr" sz="quarter" idx="11"/>
          </p:nvPr>
        </p:nvSpPr>
        <p:spPr/>
        <p:txBody>
          <a:bodyPr/>
          <a:lstStyle/>
          <a:p>
            <a:endParaRPr lang="en-MY"/>
          </a:p>
        </p:txBody>
      </p:sp>
      <p:sp>
        <p:nvSpPr>
          <p:cNvPr id="4" name="Slide Number Placeholder 3">
            <a:extLst>
              <a:ext uri="{FF2B5EF4-FFF2-40B4-BE49-F238E27FC236}">
                <a16:creationId xmlns:a16="http://schemas.microsoft.com/office/drawing/2014/main" id="{2E8B285E-C79F-80D8-3CBD-0D0BA507E514}"/>
              </a:ext>
            </a:extLst>
          </p:cNvPr>
          <p:cNvSpPr>
            <a:spLocks noGrp="1"/>
          </p:cNvSpPr>
          <p:nvPr>
            <p:ph type="sldNum" sz="quarter" idx="12"/>
          </p:nvPr>
        </p:nvSpPr>
        <p:spPr/>
        <p:txBody>
          <a:bodyPr/>
          <a:lstStyle/>
          <a:p>
            <a:fld id="{81A7DF5E-4192-4E59-BCF6-1AD049EF81F8}" type="slidenum">
              <a:rPr lang="en-MY" smtClean="0"/>
              <a:t>‹#›</a:t>
            </a:fld>
            <a:endParaRPr lang="en-MY"/>
          </a:p>
        </p:txBody>
      </p:sp>
    </p:spTree>
    <p:extLst>
      <p:ext uri="{BB962C8B-B14F-4D97-AF65-F5344CB8AC3E}">
        <p14:creationId xmlns:p14="http://schemas.microsoft.com/office/powerpoint/2010/main" val="41294494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6EFC2BD-B34D-2E8B-9907-B68184406975}"/>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MY"/>
          </a:p>
        </p:txBody>
      </p:sp>
      <p:sp>
        <p:nvSpPr>
          <p:cNvPr id="3" name="Content Placeholder 2">
            <a:extLst>
              <a:ext uri="{FF2B5EF4-FFF2-40B4-BE49-F238E27FC236}">
                <a16:creationId xmlns:a16="http://schemas.microsoft.com/office/drawing/2014/main" id="{27D27861-7CB4-DBB1-8F88-C29687F46E92}"/>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MY"/>
          </a:p>
        </p:txBody>
      </p:sp>
      <p:sp>
        <p:nvSpPr>
          <p:cNvPr id="4" name="Text Placeholder 3">
            <a:extLst>
              <a:ext uri="{FF2B5EF4-FFF2-40B4-BE49-F238E27FC236}">
                <a16:creationId xmlns:a16="http://schemas.microsoft.com/office/drawing/2014/main" id="{38774EA8-E30F-36FF-1CCC-0A270C06B527}"/>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8F560DD2-4D73-14B6-A3D0-608D4C4F658D}"/>
              </a:ext>
            </a:extLst>
          </p:cNvPr>
          <p:cNvSpPr>
            <a:spLocks noGrp="1"/>
          </p:cNvSpPr>
          <p:nvPr>
            <p:ph type="dt" sz="half" idx="10"/>
          </p:nvPr>
        </p:nvSpPr>
        <p:spPr/>
        <p:txBody>
          <a:bodyPr/>
          <a:lstStyle/>
          <a:p>
            <a:fld id="{027C8422-D59C-4121-904F-1EFB9464140C}" type="datetimeFigureOut">
              <a:rPr lang="en-MY" smtClean="0"/>
              <a:t>17/8/2026</a:t>
            </a:fld>
            <a:endParaRPr lang="en-MY"/>
          </a:p>
        </p:txBody>
      </p:sp>
      <p:sp>
        <p:nvSpPr>
          <p:cNvPr id="6" name="Footer Placeholder 5">
            <a:extLst>
              <a:ext uri="{FF2B5EF4-FFF2-40B4-BE49-F238E27FC236}">
                <a16:creationId xmlns:a16="http://schemas.microsoft.com/office/drawing/2014/main" id="{8C4F0D4C-0A84-1529-F28A-03DCD637761B}"/>
              </a:ext>
            </a:extLst>
          </p:cNvPr>
          <p:cNvSpPr>
            <a:spLocks noGrp="1"/>
          </p:cNvSpPr>
          <p:nvPr>
            <p:ph type="ftr" sz="quarter" idx="11"/>
          </p:nvPr>
        </p:nvSpPr>
        <p:spPr/>
        <p:txBody>
          <a:bodyPr/>
          <a:lstStyle/>
          <a:p>
            <a:endParaRPr lang="en-MY"/>
          </a:p>
        </p:txBody>
      </p:sp>
      <p:sp>
        <p:nvSpPr>
          <p:cNvPr id="7" name="Slide Number Placeholder 6">
            <a:extLst>
              <a:ext uri="{FF2B5EF4-FFF2-40B4-BE49-F238E27FC236}">
                <a16:creationId xmlns:a16="http://schemas.microsoft.com/office/drawing/2014/main" id="{CFFDDC4C-54E7-F3C6-9817-00ABF7BD816C}"/>
              </a:ext>
            </a:extLst>
          </p:cNvPr>
          <p:cNvSpPr>
            <a:spLocks noGrp="1"/>
          </p:cNvSpPr>
          <p:nvPr>
            <p:ph type="sldNum" sz="quarter" idx="12"/>
          </p:nvPr>
        </p:nvSpPr>
        <p:spPr/>
        <p:txBody>
          <a:bodyPr/>
          <a:lstStyle/>
          <a:p>
            <a:fld id="{81A7DF5E-4192-4E59-BCF6-1AD049EF81F8}" type="slidenum">
              <a:rPr lang="en-MY" smtClean="0"/>
              <a:t>‹#›</a:t>
            </a:fld>
            <a:endParaRPr lang="en-MY"/>
          </a:p>
        </p:txBody>
      </p:sp>
    </p:spTree>
    <p:extLst>
      <p:ext uri="{BB962C8B-B14F-4D97-AF65-F5344CB8AC3E}">
        <p14:creationId xmlns:p14="http://schemas.microsoft.com/office/powerpoint/2010/main" val="217026982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8E87F7B-57C9-641E-2459-4B48CEF389FD}"/>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MY"/>
          </a:p>
        </p:txBody>
      </p:sp>
      <p:sp>
        <p:nvSpPr>
          <p:cNvPr id="3" name="Picture Placeholder 2">
            <a:extLst>
              <a:ext uri="{FF2B5EF4-FFF2-40B4-BE49-F238E27FC236}">
                <a16:creationId xmlns:a16="http://schemas.microsoft.com/office/drawing/2014/main" id="{F84A90F9-A0E5-F883-36F9-C41556B2A2E9}"/>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MY"/>
          </a:p>
        </p:txBody>
      </p:sp>
      <p:sp>
        <p:nvSpPr>
          <p:cNvPr id="4" name="Text Placeholder 3">
            <a:extLst>
              <a:ext uri="{FF2B5EF4-FFF2-40B4-BE49-F238E27FC236}">
                <a16:creationId xmlns:a16="http://schemas.microsoft.com/office/drawing/2014/main" id="{DD5978C3-C29E-A5AD-F850-F2BB87920DA3}"/>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11CE95CF-DEB4-EA85-FE85-244DA764C8F3}"/>
              </a:ext>
            </a:extLst>
          </p:cNvPr>
          <p:cNvSpPr>
            <a:spLocks noGrp="1"/>
          </p:cNvSpPr>
          <p:nvPr>
            <p:ph type="dt" sz="half" idx="10"/>
          </p:nvPr>
        </p:nvSpPr>
        <p:spPr/>
        <p:txBody>
          <a:bodyPr/>
          <a:lstStyle/>
          <a:p>
            <a:fld id="{027C8422-D59C-4121-904F-1EFB9464140C}" type="datetimeFigureOut">
              <a:rPr lang="en-MY" smtClean="0"/>
              <a:t>17/8/2026</a:t>
            </a:fld>
            <a:endParaRPr lang="en-MY"/>
          </a:p>
        </p:txBody>
      </p:sp>
      <p:sp>
        <p:nvSpPr>
          <p:cNvPr id="6" name="Footer Placeholder 5">
            <a:extLst>
              <a:ext uri="{FF2B5EF4-FFF2-40B4-BE49-F238E27FC236}">
                <a16:creationId xmlns:a16="http://schemas.microsoft.com/office/drawing/2014/main" id="{79BE5306-B834-5A5F-F496-B33DE7DE6C57}"/>
              </a:ext>
            </a:extLst>
          </p:cNvPr>
          <p:cNvSpPr>
            <a:spLocks noGrp="1"/>
          </p:cNvSpPr>
          <p:nvPr>
            <p:ph type="ftr" sz="quarter" idx="11"/>
          </p:nvPr>
        </p:nvSpPr>
        <p:spPr/>
        <p:txBody>
          <a:bodyPr/>
          <a:lstStyle/>
          <a:p>
            <a:endParaRPr lang="en-MY"/>
          </a:p>
        </p:txBody>
      </p:sp>
      <p:sp>
        <p:nvSpPr>
          <p:cNvPr id="7" name="Slide Number Placeholder 6">
            <a:extLst>
              <a:ext uri="{FF2B5EF4-FFF2-40B4-BE49-F238E27FC236}">
                <a16:creationId xmlns:a16="http://schemas.microsoft.com/office/drawing/2014/main" id="{B638314B-03A2-E244-F474-76437EDC85C9}"/>
              </a:ext>
            </a:extLst>
          </p:cNvPr>
          <p:cNvSpPr>
            <a:spLocks noGrp="1"/>
          </p:cNvSpPr>
          <p:nvPr>
            <p:ph type="sldNum" sz="quarter" idx="12"/>
          </p:nvPr>
        </p:nvSpPr>
        <p:spPr/>
        <p:txBody>
          <a:bodyPr/>
          <a:lstStyle/>
          <a:p>
            <a:fld id="{81A7DF5E-4192-4E59-BCF6-1AD049EF81F8}" type="slidenum">
              <a:rPr lang="en-MY" smtClean="0"/>
              <a:t>‹#›</a:t>
            </a:fld>
            <a:endParaRPr lang="en-MY"/>
          </a:p>
        </p:txBody>
      </p:sp>
    </p:spTree>
    <p:extLst>
      <p:ext uri="{BB962C8B-B14F-4D97-AF65-F5344CB8AC3E}">
        <p14:creationId xmlns:p14="http://schemas.microsoft.com/office/powerpoint/2010/main" val="51790634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FAB345A-DC7B-1ED4-711C-1ACE291FF14A}"/>
              </a:ext>
            </a:extLst>
          </p:cNvPr>
          <p:cNvSpPr>
            <a:spLocks noGrp="1"/>
          </p:cNvSpPr>
          <p:nvPr>
            <p:ph type="title"/>
          </p:nvPr>
        </p:nvSpPr>
        <p:spPr/>
        <p:txBody>
          <a:bodyPr/>
          <a:lstStyle/>
          <a:p>
            <a:r>
              <a:rPr lang="en-US"/>
              <a:t>Click to edit Master title style</a:t>
            </a:r>
            <a:endParaRPr lang="en-MY"/>
          </a:p>
        </p:txBody>
      </p:sp>
      <p:sp>
        <p:nvSpPr>
          <p:cNvPr id="3" name="Vertical Text Placeholder 2">
            <a:extLst>
              <a:ext uri="{FF2B5EF4-FFF2-40B4-BE49-F238E27FC236}">
                <a16:creationId xmlns:a16="http://schemas.microsoft.com/office/drawing/2014/main" id="{77D6FD2A-F357-E5D1-174A-1FFD54DCD96D}"/>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MY"/>
          </a:p>
        </p:txBody>
      </p:sp>
      <p:sp>
        <p:nvSpPr>
          <p:cNvPr id="4" name="Date Placeholder 3">
            <a:extLst>
              <a:ext uri="{FF2B5EF4-FFF2-40B4-BE49-F238E27FC236}">
                <a16:creationId xmlns:a16="http://schemas.microsoft.com/office/drawing/2014/main" id="{47B84D16-4270-B247-1303-7334C14B8C43}"/>
              </a:ext>
            </a:extLst>
          </p:cNvPr>
          <p:cNvSpPr>
            <a:spLocks noGrp="1"/>
          </p:cNvSpPr>
          <p:nvPr>
            <p:ph type="dt" sz="half" idx="10"/>
          </p:nvPr>
        </p:nvSpPr>
        <p:spPr/>
        <p:txBody>
          <a:bodyPr/>
          <a:lstStyle/>
          <a:p>
            <a:fld id="{027C8422-D59C-4121-904F-1EFB9464140C}" type="datetimeFigureOut">
              <a:rPr lang="en-MY" smtClean="0"/>
              <a:t>17/8/2026</a:t>
            </a:fld>
            <a:endParaRPr lang="en-MY"/>
          </a:p>
        </p:txBody>
      </p:sp>
      <p:sp>
        <p:nvSpPr>
          <p:cNvPr id="5" name="Footer Placeholder 4">
            <a:extLst>
              <a:ext uri="{FF2B5EF4-FFF2-40B4-BE49-F238E27FC236}">
                <a16:creationId xmlns:a16="http://schemas.microsoft.com/office/drawing/2014/main" id="{AC313298-AF1E-B581-17C2-FDC62286A050}"/>
              </a:ext>
            </a:extLst>
          </p:cNvPr>
          <p:cNvSpPr>
            <a:spLocks noGrp="1"/>
          </p:cNvSpPr>
          <p:nvPr>
            <p:ph type="ftr" sz="quarter" idx="11"/>
          </p:nvPr>
        </p:nvSpPr>
        <p:spPr/>
        <p:txBody>
          <a:bodyPr/>
          <a:lstStyle/>
          <a:p>
            <a:endParaRPr lang="en-MY"/>
          </a:p>
        </p:txBody>
      </p:sp>
      <p:sp>
        <p:nvSpPr>
          <p:cNvPr id="6" name="Slide Number Placeholder 5">
            <a:extLst>
              <a:ext uri="{FF2B5EF4-FFF2-40B4-BE49-F238E27FC236}">
                <a16:creationId xmlns:a16="http://schemas.microsoft.com/office/drawing/2014/main" id="{83D641C6-39EC-83DC-11DB-35206B2CC3E4}"/>
              </a:ext>
            </a:extLst>
          </p:cNvPr>
          <p:cNvSpPr>
            <a:spLocks noGrp="1"/>
          </p:cNvSpPr>
          <p:nvPr>
            <p:ph type="sldNum" sz="quarter" idx="12"/>
          </p:nvPr>
        </p:nvSpPr>
        <p:spPr/>
        <p:txBody>
          <a:bodyPr/>
          <a:lstStyle/>
          <a:p>
            <a:fld id="{81A7DF5E-4192-4E59-BCF6-1AD049EF81F8}" type="slidenum">
              <a:rPr lang="en-MY" smtClean="0"/>
              <a:t>‹#›</a:t>
            </a:fld>
            <a:endParaRPr lang="en-MY"/>
          </a:p>
        </p:txBody>
      </p:sp>
    </p:spTree>
    <p:extLst>
      <p:ext uri="{BB962C8B-B14F-4D97-AF65-F5344CB8AC3E}">
        <p14:creationId xmlns:p14="http://schemas.microsoft.com/office/powerpoint/2010/main" val="35200990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9BF899D7-31AD-544D-A1CD-9D1798C32FA4}"/>
              </a:ext>
            </a:extLst>
          </p:cNvPr>
          <p:cNvSpPr>
            <a:spLocks noGrp="1"/>
          </p:cNvSpPr>
          <p:nvPr>
            <p:ph type="title" orient="vert"/>
          </p:nvPr>
        </p:nvSpPr>
        <p:spPr>
          <a:xfrm>
            <a:off x="8724900" y="365125"/>
            <a:ext cx="2628900" cy="5811838"/>
          </a:xfrm>
        </p:spPr>
        <p:txBody>
          <a:bodyPr vert="eaVert"/>
          <a:lstStyle/>
          <a:p>
            <a:r>
              <a:rPr lang="en-US"/>
              <a:t>Click to edit Master title style</a:t>
            </a:r>
            <a:endParaRPr lang="en-MY"/>
          </a:p>
        </p:txBody>
      </p:sp>
      <p:sp>
        <p:nvSpPr>
          <p:cNvPr id="3" name="Vertical Text Placeholder 2">
            <a:extLst>
              <a:ext uri="{FF2B5EF4-FFF2-40B4-BE49-F238E27FC236}">
                <a16:creationId xmlns:a16="http://schemas.microsoft.com/office/drawing/2014/main" id="{5B28499F-3B89-00E9-8496-BA4681D7377C}"/>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MY"/>
          </a:p>
        </p:txBody>
      </p:sp>
      <p:sp>
        <p:nvSpPr>
          <p:cNvPr id="4" name="Date Placeholder 3">
            <a:extLst>
              <a:ext uri="{FF2B5EF4-FFF2-40B4-BE49-F238E27FC236}">
                <a16:creationId xmlns:a16="http://schemas.microsoft.com/office/drawing/2014/main" id="{E7EC689A-9C21-4936-A11E-C6F81C396FF5}"/>
              </a:ext>
            </a:extLst>
          </p:cNvPr>
          <p:cNvSpPr>
            <a:spLocks noGrp="1"/>
          </p:cNvSpPr>
          <p:nvPr>
            <p:ph type="dt" sz="half" idx="10"/>
          </p:nvPr>
        </p:nvSpPr>
        <p:spPr/>
        <p:txBody>
          <a:bodyPr/>
          <a:lstStyle/>
          <a:p>
            <a:fld id="{027C8422-D59C-4121-904F-1EFB9464140C}" type="datetimeFigureOut">
              <a:rPr lang="en-MY" smtClean="0"/>
              <a:t>17/8/2026</a:t>
            </a:fld>
            <a:endParaRPr lang="en-MY"/>
          </a:p>
        </p:txBody>
      </p:sp>
      <p:sp>
        <p:nvSpPr>
          <p:cNvPr id="5" name="Footer Placeholder 4">
            <a:extLst>
              <a:ext uri="{FF2B5EF4-FFF2-40B4-BE49-F238E27FC236}">
                <a16:creationId xmlns:a16="http://schemas.microsoft.com/office/drawing/2014/main" id="{BEADCBE9-22B8-00E7-5D62-06FFCEF589C4}"/>
              </a:ext>
            </a:extLst>
          </p:cNvPr>
          <p:cNvSpPr>
            <a:spLocks noGrp="1"/>
          </p:cNvSpPr>
          <p:nvPr>
            <p:ph type="ftr" sz="quarter" idx="11"/>
          </p:nvPr>
        </p:nvSpPr>
        <p:spPr/>
        <p:txBody>
          <a:bodyPr/>
          <a:lstStyle/>
          <a:p>
            <a:endParaRPr lang="en-MY"/>
          </a:p>
        </p:txBody>
      </p:sp>
      <p:sp>
        <p:nvSpPr>
          <p:cNvPr id="6" name="Slide Number Placeholder 5">
            <a:extLst>
              <a:ext uri="{FF2B5EF4-FFF2-40B4-BE49-F238E27FC236}">
                <a16:creationId xmlns:a16="http://schemas.microsoft.com/office/drawing/2014/main" id="{F370456F-C32A-BBE4-DE41-DD30D84AF0BA}"/>
              </a:ext>
            </a:extLst>
          </p:cNvPr>
          <p:cNvSpPr>
            <a:spLocks noGrp="1"/>
          </p:cNvSpPr>
          <p:nvPr>
            <p:ph type="sldNum" sz="quarter" idx="12"/>
          </p:nvPr>
        </p:nvSpPr>
        <p:spPr/>
        <p:txBody>
          <a:bodyPr/>
          <a:lstStyle/>
          <a:p>
            <a:fld id="{81A7DF5E-4192-4E59-BCF6-1AD049EF81F8}" type="slidenum">
              <a:rPr lang="en-MY" smtClean="0"/>
              <a:t>‹#›</a:t>
            </a:fld>
            <a:endParaRPr lang="en-MY"/>
          </a:p>
        </p:txBody>
      </p:sp>
    </p:spTree>
    <p:extLst>
      <p:ext uri="{BB962C8B-B14F-4D97-AF65-F5344CB8AC3E}">
        <p14:creationId xmlns:p14="http://schemas.microsoft.com/office/powerpoint/2010/main" val="136137708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87A76172-A274-293D-221D-BC9E18BF9648}"/>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MY"/>
          </a:p>
        </p:txBody>
      </p:sp>
      <p:sp>
        <p:nvSpPr>
          <p:cNvPr id="3" name="Text Placeholder 2">
            <a:extLst>
              <a:ext uri="{FF2B5EF4-FFF2-40B4-BE49-F238E27FC236}">
                <a16:creationId xmlns:a16="http://schemas.microsoft.com/office/drawing/2014/main" id="{916C3C29-71D7-F5DC-76B8-F04CCB7A21EC}"/>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MY"/>
          </a:p>
        </p:txBody>
      </p:sp>
      <p:sp>
        <p:nvSpPr>
          <p:cNvPr id="4" name="Date Placeholder 3">
            <a:extLst>
              <a:ext uri="{FF2B5EF4-FFF2-40B4-BE49-F238E27FC236}">
                <a16:creationId xmlns:a16="http://schemas.microsoft.com/office/drawing/2014/main" id="{35E27CF3-8AAA-57D9-EE2D-4819C02574AA}"/>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027C8422-D59C-4121-904F-1EFB9464140C}" type="datetimeFigureOut">
              <a:rPr lang="en-MY" smtClean="0"/>
              <a:t>17/8/2026</a:t>
            </a:fld>
            <a:endParaRPr lang="en-MY"/>
          </a:p>
        </p:txBody>
      </p:sp>
      <p:sp>
        <p:nvSpPr>
          <p:cNvPr id="5" name="Footer Placeholder 4">
            <a:extLst>
              <a:ext uri="{FF2B5EF4-FFF2-40B4-BE49-F238E27FC236}">
                <a16:creationId xmlns:a16="http://schemas.microsoft.com/office/drawing/2014/main" id="{766D3272-49FF-566C-CCB7-754554FC9A7A}"/>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MY"/>
          </a:p>
        </p:txBody>
      </p:sp>
      <p:sp>
        <p:nvSpPr>
          <p:cNvPr id="6" name="Slide Number Placeholder 5">
            <a:extLst>
              <a:ext uri="{FF2B5EF4-FFF2-40B4-BE49-F238E27FC236}">
                <a16:creationId xmlns:a16="http://schemas.microsoft.com/office/drawing/2014/main" id="{6EE4C5CA-7B85-AD11-3C8D-1BD5B1E4133E}"/>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81A7DF5E-4192-4E59-BCF6-1AD049EF81F8}" type="slidenum">
              <a:rPr lang="en-MY" smtClean="0"/>
              <a:t>‹#›</a:t>
            </a:fld>
            <a:endParaRPr lang="en-MY"/>
          </a:p>
        </p:txBody>
      </p:sp>
    </p:spTree>
    <p:extLst>
      <p:ext uri="{BB962C8B-B14F-4D97-AF65-F5344CB8AC3E}">
        <p14:creationId xmlns:p14="http://schemas.microsoft.com/office/powerpoint/2010/main" val="100230857"/>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hyperlink" Target="https://doi.org/10.1016/j.mimet.2021.106325" TargetMode="External"/><Relationship Id="rId2" Type="http://schemas.openxmlformats.org/officeDocument/2006/relationships/image" Target="../media/image3.jpeg"/><Relationship Id="rId1" Type="http://schemas.openxmlformats.org/officeDocument/2006/relationships/slideLayout" Target="../slideLayouts/slideLayout2.xml"/><Relationship Id="rId4" Type="http://schemas.openxmlformats.org/officeDocument/2006/relationships/image" Target="../media/image4.emf"/></Relationships>
</file>

<file path=ppt/slides/_rels/slide4.xml.rels><?xml version="1.0" encoding="UTF-8" standalone="yes"?>
<Relationships xmlns="http://schemas.openxmlformats.org/package/2006/relationships"><Relationship Id="rId3" Type="http://schemas.openxmlformats.org/officeDocument/2006/relationships/hyperlink" Target="https://www.ebay.com.my/itm/404661889128" TargetMode="External"/><Relationship Id="rId2" Type="http://schemas.openxmlformats.org/officeDocument/2006/relationships/image" Target="../media/image5.png"/><Relationship Id="rId1" Type="http://schemas.openxmlformats.org/officeDocument/2006/relationships/slideLayout" Target="../slideLayouts/slideLayout2.xml"/><Relationship Id="rId5" Type="http://schemas.openxmlformats.org/officeDocument/2006/relationships/hyperlink" Target="https://upm.edu.my/kandungan/upm_berjaya_komersialkan_kit_kesan_dna_babi_ke_peringkat_global-25268?L=bm" TargetMode="External"/><Relationship Id="rId4" Type="http://schemas.openxmlformats.org/officeDocument/2006/relationships/image" Target="../media/image6.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7.emf"/><Relationship Id="rId2" Type="http://schemas.openxmlformats.org/officeDocument/2006/relationships/hyperlink" Target="https://doi.org/10.1038/s41538-025-00548-y" TargetMode="Externa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hyperlink" Target="https://www.thermofisher.com/my/en/home/life-science/pcr/isothermal-nucleic-acid-amplification/recombinase-polymerase-amplification.html" TargetMode="External"/><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10.emf"/><Relationship Id="rId2" Type="http://schemas.openxmlformats.org/officeDocument/2006/relationships/image" Target="../media/image9.emf"/><Relationship Id="rId1" Type="http://schemas.openxmlformats.org/officeDocument/2006/relationships/slideLayout" Target="../slideLayouts/slideLayout2.xml"/><Relationship Id="rId4" Type="http://schemas.openxmlformats.org/officeDocument/2006/relationships/hyperlink" Target="https://doi.org.10.33102/jfatwa.vol.31no1.681" TargetMode="Externa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hyperlink" Target="https://www.thermofisher.com/my/en/home/life-science/pcr/isothermal-nucleic-acid-amplification/recombinase-polymerase-amplification.html" TargetMode="External"/><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13.emf"/><Relationship Id="rId2" Type="http://schemas.openxmlformats.org/officeDocument/2006/relationships/image" Target="../media/image12.emf"/><Relationship Id="rId1" Type="http://schemas.openxmlformats.org/officeDocument/2006/relationships/slideLayout" Target="../slideLayouts/slideLayout2.xml"/><Relationship Id="rId4" Type="http://schemas.openxmlformats.org/officeDocument/2006/relationships/hyperlink" Target="https://link.springer.com/article/10.1007/s13197-020-04932-2" TargetMode="Externa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hyperlink" Target="https://doi.org/10.3390/genes13050912" TargetMode="External"/><Relationship Id="rId2" Type="http://schemas.openxmlformats.org/officeDocument/2006/relationships/image" Target="../media/image14.png"/><Relationship Id="rId1" Type="http://schemas.openxmlformats.org/officeDocument/2006/relationships/slideLayout" Target="../slideLayouts/slideLayout2.xml"/><Relationship Id="rId4" Type="http://schemas.openxmlformats.org/officeDocument/2006/relationships/image" Target="../media/image15.emf"/></Relationships>
</file>

<file path=ppt/slides/_rels/slide22.xml.rels><?xml version="1.0" encoding="UTF-8" standalone="yes"?>
<Relationships xmlns="http://schemas.openxmlformats.org/package/2006/relationships"><Relationship Id="rId3" Type="http://schemas.openxmlformats.org/officeDocument/2006/relationships/hyperlink" Target="https://doi.org/10.1016/j.microc.2025.116484" TargetMode="External"/><Relationship Id="rId2" Type="http://schemas.openxmlformats.org/officeDocument/2006/relationships/image" Target="../media/image16.pn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D0BCD2D-CF03-CB6E-C7B9-6E9E78FAF8E1}"/>
              </a:ext>
            </a:extLst>
          </p:cNvPr>
          <p:cNvSpPr>
            <a:spLocks noGrp="1"/>
          </p:cNvSpPr>
          <p:nvPr>
            <p:ph type="title"/>
          </p:nvPr>
        </p:nvSpPr>
        <p:spPr>
          <a:xfrm>
            <a:off x="1919748" y="640581"/>
            <a:ext cx="8659762" cy="1325563"/>
          </a:xfrm>
        </p:spPr>
        <p:txBody>
          <a:bodyPr>
            <a:normAutofit/>
          </a:bodyPr>
          <a:lstStyle/>
          <a:p>
            <a:r>
              <a:rPr lang="en-MY" sz="4400" b="1" kern="0" dirty="0">
                <a:effectLst/>
                <a:latin typeface="+mn-lt"/>
                <a:ea typeface="Times New Roman" panose="02020603050405020304" pitchFamily="18" charset="0"/>
              </a:rPr>
              <a:t>Transitioning DNA analytic devices and technologies to the field </a:t>
            </a:r>
            <a:endParaRPr lang="en-MY" dirty="0">
              <a:latin typeface="+mn-lt"/>
            </a:endParaRPr>
          </a:p>
        </p:txBody>
      </p:sp>
      <p:pic>
        <p:nvPicPr>
          <p:cNvPr id="5" name="Picture 4">
            <a:extLst>
              <a:ext uri="{FF2B5EF4-FFF2-40B4-BE49-F238E27FC236}">
                <a16:creationId xmlns:a16="http://schemas.microsoft.com/office/drawing/2014/main" id="{55A95F83-F62C-75EA-1287-42BB6BE8A8D3}"/>
              </a:ext>
            </a:extLst>
          </p:cNvPr>
          <p:cNvPicPr>
            <a:picLocks noChangeAspect="1"/>
          </p:cNvPicPr>
          <p:nvPr/>
        </p:nvPicPr>
        <p:blipFill>
          <a:blip r:embed="rId2"/>
          <a:stretch>
            <a:fillRect/>
          </a:stretch>
        </p:blipFill>
        <p:spPr>
          <a:xfrm>
            <a:off x="316177" y="2316163"/>
            <a:ext cx="5779823" cy="3155196"/>
          </a:xfrm>
          <a:prstGeom prst="rect">
            <a:avLst/>
          </a:prstGeom>
        </p:spPr>
      </p:pic>
      <p:pic>
        <p:nvPicPr>
          <p:cNvPr id="7" name="Picture 6">
            <a:extLst>
              <a:ext uri="{FF2B5EF4-FFF2-40B4-BE49-F238E27FC236}">
                <a16:creationId xmlns:a16="http://schemas.microsoft.com/office/drawing/2014/main" id="{FAE0315F-F4E7-2FBC-4022-E951E2ED23AF}"/>
              </a:ext>
            </a:extLst>
          </p:cNvPr>
          <p:cNvPicPr>
            <a:picLocks noChangeAspect="1"/>
          </p:cNvPicPr>
          <p:nvPr/>
        </p:nvPicPr>
        <p:blipFill>
          <a:blip r:embed="rId3"/>
          <a:stretch>
            <a:fillRect/>
          </a:stretch>
        </p:blipFill>
        <p:spPr>
          <a:xfrm>
            <a:off x="6153343" y="2316163"/>
            <a:ext cx="5779822" cy="3155196"/>
          </a:xfrm>
          <a:prstGeom prst="rect">
            <a:avLst/>
          </a:prstGeom>
        </p:spPr>
      </p:pic>
      <p:sp>
        <p:nvSpPr>
          <p:cNvPr id="3" name="Title 1">
            <a:extLst>
              <a:ext uri="{FF2B5EF4-FFF2-40B4-BE49-F238E27FC236}">
                <a16:creationId xmlns:a16="http://schemas.microsoft.com/office/drawing/2014/main" id="{DA2BBF9D-B25C-02E1-32B7-76EC70C97E39}"/>
              </a:ext>
            </a:extLst>
          </p:cNvPr>
          <p:cNvSpPr txBox="1">
            <a:spLocks/>
          </p:cNvSpPr>
          <p:nvPr/>
        </p:nvSpPr>
        <p:spPr>
          <a:xfrm>
            <a:off x="1376516" y="5364981"/>
            <a:ext cx="10043652" cy="132556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sz="2400" kern="0" dirty="0">
                <a:latin typeface="+mn-lt"/>
                <a:ea typeface="Times New Roman" panose="02020603050405020304" pitchFamily="18" charset="0"/>
              </a:rPr>
              <a:t>This module consists of theoretical content and case studies. Multiple-choice quizzes are also included to reinforce learning and assess understanding.</a:t>
            </a:r>
            <a:endParaRPr lang="en-MY" sz="2400" dirty="0">
              <a:latin typeface="+mn-lt"/>
            </a:endParaRPr>
          </a:p>
        </p:txBody>
      </p:sp>
    </p:spTree>
    <p:extLst>
      <p:ext uri="{BB962C8B-B14F-4D97-AF65-F5344CB8AC3E}">
        <p14:creationId xmlns:p14="http://schemas.microsoft.com/office/powerpoint/2010/main" val="135279838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D3468D4-9FFA-35A5-F77A-04242B1A8278}"/>
              </a:ext>
            </a:extLst>
          </p:cNvPr>
          <p:cNvSpPr>
            <a:spLocks noGrp="1"/>
          </p:cNvSpPr>
          <p:nvPr>
            <p:ph type="title"/>
          </p:nvPr>
        </p:nvSpPr>
        <p:spPr/>
        <p:txBody>
          <a:bodyPr>
            <a:normAutofit/>
          </a:bodyPr>
          <a:lstStyle/>
          <a:p>
            <a:r>
              <a:rPr kumimoji="0" lang="en-MY" b="1" i="0" u="none" strike="noStrike" kern="0" cap="none" spc="0" normalizeH="0" baseline="0" noProof="0" dirty="0">
                <a:ln>
                  <a:noFill/>
                </a:ln>
                <a:effectLst/>
                <a:uLnTx/>
                <a:uFillTx/>
                <a:latin typeface="+mn-lt"/>
                <a:ea typeface="Times New Roman" panose="02020603050405020304" pitchFamily="18" charset="0"/>
                <a:cs typeface="Times New Roman" panose="02020603050405020304" pitchFamily="18" charset="0"/>
              </a:rPr>
              <a:t>Can we take qPCR out of the lab?</a:t>
            </a:r>
            <a:endParaRPr lang="en-MY" b="1" dirty="0">
              <a:latin typeface="+mn-lt"/>
            </a:endParaRPr>
          </a:p>
        </p:txBody>
      </p:sp>
      <p:sp>
        <p:nvSpPr>
          <p:cNvPr id="3" name="Content Placeholder 2">
            <a:extLst>
              <a:ext uri="{FF2B5EF4-FFF2-40B4-BE49-F238E27FC236}">
                <a16:creationId xmlns:a16="http://schemas.microsoft.com/office/drawing/2014/main" id="{44597FA4-920A-936B-DA10-EEAE33B6B6E3}"/>
              </a:ext>
            </a:extLst>
          </p:cNvPr>
          <p:cNvSpPr>
            <a:spLocks noGrp="1"/>
          </p:cNvSpPr>
          <p:nvPr>
            <p:ph idx="1"/>
          </p:nvPr>
        </p:nvSpPr>
        <p:spPr>
          <a:xfrm>
            <a:off x="838200" y="1491328"/>
            <a:ext cx="10515600" cy="4351338"/>
          </a:xfrm>
        </p:spPr>
        <p:txBody>
          <a:bodyPr>
            <a:normAutofit/>
          </a:bodyPr>
          <a:lstStyle/>
          <a:p>
            <a:pPr lvl="1">
              <a:lnSpc>
                <a:spcPct val="110000"/>
              </a:lnSpc>
              <a:spcBef>
                <a:spcPts val="600"/>
              </a:spcBef>
              <a:spcAft>
                <a:spcPts val="600"/>
              </a:spcAft>
              <a:buSzPts val="1000"/>
              <a:tabLst>
                <a:tab pos="914400" algn="l"/>
              </a:tabLst>
            </a:pPr>
            <a:r>
              <a:rPr lang="en-MY" kern="0" dirty="0">
                <a:effectLst/>
                <a:ea typeface="Times New Roman" panose="02020603050405020304" pitchFamily="18" charset="0"/>
                <a:cs typeface="Times New Roman" panose="02020603050405020304" pitchFamily="18" charset="0"/>
              </a:rPr>
              <a:t>Yes, portable thermocyclers have been available </a:t>
            </a:r>
            <a:r>
              <a:rPr lang="en-MY" kern="0" dirty="0">
                <a:ea typeface="Times New Roman" panose="02020603050405020304" pitchFamily="18" charset="0"/>
                <a:cs typeface="Times New Roman" panose="02020603050405020304" pitchFamily="18" charset="0"/>
              </a:rPr>
              <a:t>commercially.</a:t>
            </a:r>
          </a:p>
          <a:p>
            <a:pPr lvl="1">
              <a:lnSpc>
                <a:spcPct val="110000"/>
              </a:lnSpc>
              <a:spcBef>
                <a:spcPts val="600"/>
              </a:spcBef>
              <a:spcAft>
                <a:spcPts val="600"/>
              </a:spcAft>
              <a:buSzPts val="1000"/>
              <a:tabLst>
                <a:tab pos="914400" algn="l"/>
              </a:tabLst>
            </a:pPr>
            <a:r>
              <a:rPr lang="en-MY" kern="0" dirty="0">
                <a:effectLst/>
                <a:ea typeface="Times New Roman" panose="02020603050405020304" pitchFamily="18" charset="0"/>
                <a:cs typeface="Times New Roman" panose="02020603050405020304" pitchFamily="18" charset="0"/>
              </a:rPr>
              <a:t>An </a:t>
            </a:r>
            <a:r>
              <a:rPr lang="en-MY" kern="0" dirty="0">
                <a:ea typeface="Times New Roman" panose="02020603050405020304" pitchFamily="18" charset="0"/>
                <a:cs typeface="Times New Roman" panose="02020603050405020304" pitchFamily="18" charset="0"/>
              </a:rPr>
              <a:t>e</a:t>
            </a:r>
            <a:r>
              <a:rPr lang="en-MY" kern="0" dirty="0">
                <a:effectLst/>
                <a:ea typeface="Times New Roman" panose="02020603050405020304" pitchFamily="18" charset="0"/>
                <a:cs typeface="Times New Roman" panose="02020603050405020304" pitchFamily="18" charset="0"/>
              </a:rPr>
              <a:t>xample is the Biomeme Franklin benchtop PCR weighted 2.65-pound, with battery-powered box. It operates via Bluetooth connected to a smartphone app, processing up to 9 samples simultaneously.</a:t>
            </a:r>
          </a:p>
          <a:p>
            <a:pPr lvl="1">
              <a:lnSpc>
                <a:spcPct val="110000"/>
              </a:lnSpc>
              <a:spcBef>
                <a:spcPts val="600"/>
              </a:spcBef>
              <a:spcAft>
                <a:spcPts val="600"/>
              </a:spcAft>
              <a:buSzPts val="1000"/>
              <a:tabLst>
                <a:tab pos="914400" algn="l"/>
              </a:tabLst>
            </a:pPr>
            <a:r>
              <a:rPr lang="en-MY" kern="0" dirty="0">
                <a:effectLst/>
                <a:ea typeface="Times New Roman" panose="02020603050405020304" pitchFamily="18" charset="0"/>
                <a:cs typeface="Times New Roman" panose="02020603050405020304" pitchFamily="18" charset="0"/>
              </a:rPr>
              <a:t>To avoid aerosol DNA contamination in field environments, testing can be conducted inside sealed, ethanol-decontaminated portable glove boxes. This provides full biosafety and forensic containment on-site. </a:t>
            </a:r>
            <a:endParaRPr lang="en-MY" kern="100" dirty="0">
              <a:effectLst/>
              <a:ea typeface="Calibri" panose="020F0502020204030204" pitchFamily="34" charset="0"/>
              <a:cs typeface="Times New Roman" panose="02020603050405020304" pitchFamily="18" charset="0"/>
            </a:endParaRPr>
          </a:p>
          <a:p>
            <a:endParaRPr lang="en-MY" dirty="0"/>
          </a:p>
        </p:txBody>
      </p:sp>
    </p:spTree>
    <p:extLst>
      <p:ext uri="{BB962C8B-B14F-4D97-AF65-F5344CB8AC3E}">
        <p14:creationId xmlns:p14="http://schemas.microsoft.com/office/powerpoint/2010/main" val="242929008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C92D8588-638B-1DF6-FEF1-1FF6AFB91727}"/>
              </a:ext>
            </a:extLst>
          </p:cNvPr>
          <p:cNvPicPr>
            <a:picLocks noChangeAspect="1"/>
          </p:cNvPicPr>
          <p:nvPr/>
        </p:nvPicPr>
        <p:blipFill>
          <a:blip r:embed="rId2"/>
          <a:stretch>
            <a:fillRect/>
          </a:stretch>
        </p:blipFill>
        <p:spPr>
          <a:xfrm>
            <a:off x="6217388" y="528744"/>
            <a:ext cx="5593231" cy="5147188"/>
          </a:xfrm>
          <a:prstGeom prst="rect">
            <a:avLst/>
          </a:prstGeom>
        </p:spPr>
      </p:pic>
      <p:sp>
        <p:nvSpPr>
          <p:cNvPr id="6" name="TextBox 5">
            <a:extLst>
              <a:ext uri="{FF2B5EF4-FFF2-40B4-BE49-F238E27FC236}">
                <a16:creationId xmlns:a16="http://schemas.microsoft.com/office/drawing/2014/main" id="{24806460-84CC-D8A1-373D-6D9644BDD1BC}"/>
              </a:ext>
            </a:extLst>
          </p:cNvPr>
          <p:cNvSpPr txBox="1"/>
          <p:nvPr/>
        </p:nvSpPr>
        <p:spPr>
          <a:xfrm>
            <a:off x="6872748" y="5793347"/>
            <a:ext cx="6096000" cy="646331"/>
          </a:xfrm>
          <a:prstGeom prst="rect">
            <a:avLst/>
          </a:prstGeom>
          <a:noFill/>
        </p:spPr>
        <p:txBody>
          <a:bodyPr wrap="square">
            <a:spAutoFit/>
          </a:bodyPr>
          <a:lstStyle/>
          <a:p>
            <a:r>
              <a:rPr lang="en-MY" i="1" dirty="0">
                <a:hlinkClick r:id="rId3"/>
              </a:rPr>
              <a:t>https://doi.org/10.1016/j.mimet.2021.106325</a:t>
            </a:r>
            <a:endParaRPr lang="en-MY" i="1" dirty="0"/>
          </a:p>
          <a:p>
            <a:endParaRPr lang="en-MY" dirty="0"/>
          </a:p>
        </p:txBody>
      </p:sp>
      <p:pic>
        <p:nvPicPr>
          <p:cNvPr id="8" name="Picture 7">
            <a:extLst>
              <a:ext uri="{FF2B5EF4-FFF2-40B4-BE49-F238E27FC236}">
                <a16:creationId xmlns:a16="http://schemas.microsoft.com/office/drawing/2014/main" id="{63465849-CD1F-751D-E8DE-9C43052A3BBC}"/>
              </a:ext>
            </a:extLst>
          </p:cNvPr>
          <p:cNvPicPr>
            <a:picLocks noChangeAspect="1"/>
          </p:cNvPicPr>
          <p:nvPr/>
        </p:nvPicPr>
        <p:blipFill>
          <a:blip r:embed="rId4"/>
          <a:stretch>
            <a:fillRect/>
          </a:stretch>
        </p:blipFill>
        <p:spPr>
          <a:xfrm>
            <a:off x="205976" y="707084"/>
            <a:ext cx="5890024" cy="4790508"/>
          </a:xfrm>
          <a:prstGeom prst="rect">
            <a:avLst/>
          </a:prstGeom>
        </p:spPr>
      </p:pic>
    </p:spTree>
    <p:extLst>
      <p:ext uri="{BB962C8B-B14F-4D97-AF65-F5344CB8AC3E}">
        <p14:creationId xmlns:p14="http://schemas.microsoft.com/office/powerpoint/2010/main" val="123916303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5819F60-4297-3473-3DA6-4608B2BB766E}"/>
              </a:ext>
            </a:extLst>
          </p:cNvPr>
          <p:cNvSpPr>
            <a:spLocks noGrp="1"/>
          </p:cNvSpPr>
          <p:nvPr>
            <p:ph type="title"/>
          </p:nvPr>
        </p:nvSpPr>
        <p:spPr>
          <a:xfrm>
            <a:off x="1329813" y="365125"/>
            <a:ext cx="4655574" cy="1325563"/>
          </a:xfrm>
        </p:spPr>
        <p:txBody>
          <a:bodyPr>
            <a:normAutofit/>
          </a:bodyPr>
          <a:lstStyle/>
          <a:p>
            <a:pPr algn="ctr"/>
            <a:r>
              <a:rPr lang="en-MY" sz="2400" b="1" i="0" dirty="0">
                <a:solidFill>
                  <a:srgbClr val="191919"/>
                </a:solidFill>
                <a:effectLst/>
                <a:latin typeface="Calibri" panose="020F0502020204030204" pitchFamily="34" charset="0"/>
                <a:ea typeface="Calibri" panose="020F0502020204030204" pitchFamily="34" charset="0"/>
                <a:cs typeface="Calibri" panose="020F0502020204030204" pitchFamily="34" charset="0"/>
              </a:rPr>
              <a:t>Biomeme Franklin Three9 ISP Rugged Mobile Real-Time PCR Thermocycler in </a:t>
            </a:r>
            <a:r>
              <a:rPr lang="en-MY" sz="2400" b="1" dirty="0">
                <a:solidFill>
                  <a:srgbClr val="191919"/>
                </a:solidFill>
                <a:latin typeface="Calibri" panose="020F0502020204030204" pitchFamily="34" charset="0"/>
                <a:ea typeface="Calibri" panose="020F0502020204030204" pitchFamily="34" charset="0"/>
                <a:cs typeface="Calibri" panose="020F0502020204030204" pitchFamily="34" charset="0"/>
              </a:rPr>
              <a:t>c</a:t>
            </a:r>
            <a:r>
              <a:rPr lang="en-MY" sz="2400" b="1" i="0" dirty="0">
                <a:solidFill>
                  <a:srgbClr val="191919"/>
                </a:solidFill>
                <a:effectLst/>
                <a:latin typeface="Calibri" panose="020F0502020204030204" pitchFamily="34" charset="0"/>
                <a:ea typeface="Calibri" panose="020F0502020204030204" pitchFamily="34" charset="0"/>
                <a:cs typeface="Calibri" panose="020F0502020204030204" pitchFamily="34" charset="0"/>
              </a:rPr>
              <a:t>ase</a:t>
            </a:r>
            <a:endParaRPr lang="en-MY" sz="2400" dirty="0">
              <a:latin typeface="Calibri" panose="020F0502020204030204" pitchFamily="34" charset="0"/>
              <a:ea typeface="Calibri" panose="020F0502020204030204" pitchFamily="34" charset="0"/>
              <a:cs typeface="Calibri" panose="020F0502020204030204" pitchFamily="34" charset="0"/>
            </a:endParaRPr>
          </a:p>
        </p:txBody>
      </p:sp>
      <p:pic>
        <p:nvPicPr>
          <p:cNvPr id="5" name="Picture 4">
            <a:extLst>
              <a:ext uri="{FF2B5EF4-FFF2-40B4-BE49-F238E27FC236}">
                <a16:creationId xmlns:a16="http://schemas.microsoft.com/office/drawing/2014/main" id="{EB14ABCF-72AB-A7CB-3F8F-8FD893910E15}"/>
              </a:ext>
            </a:extLst>
          </p:cNvPr>
          <p:cNvPicPr>
            <a:picLocks noChangeAspect="1"/>
          </p:cNvPicPr>
          <p:nvPr/>
        </p:nvPicPr>
        <p:blipFill>
          <a:blip r:embed="rId2"/>
          <a:stretch>
            <a:fillRect/>
          </a:stretch>
        </p:blipFill>
        <p:spPr>
          <a:xfrm>
            <a:off x="1103671" y="1769806"/>
            <a:ext cx="4390103" cy="4390103"/>
          </a:xfrm>
          <a:prstGeom prst="rect">
            <a:avLst/>
          </a:prstGeom>
        </p:spPr>
      </p:pic>
      <p:sp>
        <p:nvSpPr>
          <p:cNvPr id="7" name="TextBox 6">
            <a:extLst>
              <a:ext uri="{FF2B5EF4-FFF2-40B4-BE49-F238E27FC236}">
                <a16:creationId xmlns:a16="http://schemas.microsoft.com/office/drawing/2014/main" id="{0B94BDB5-5409-DA4B-2335-EF5232A327DB}"/>
              </a:ext>
            </a:extLst>
          </p:cNvPr>
          <p:cNvSpPr txBox="1"/>
          <p:nvPr/>
        </p:nvSpPr>
        <p:spPr>
          <a:xfrm>
            <a:off x="993058" y="6239027"/>
            <a:ext cx="4031226" cy="923330"/>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MY" sz="1800" b="0" i="1" u="none" strike="noStrike" kern="1200" cap="none" spc="0" normalizeH="0" baseline="0" noProof="0" dirty="0">
                <a:ln>
                  <a:noFill/>
                </a:ln>
                <a:solidFill>
                  <a:prstClr val="black"/>
                </a:solidFill>
                <a:effectLst/>
                <a:uLnTx/>
                <a:uFillTx/>
                <a:latin typeface="Calibri" panose="020F0502020204030204"/>
                <a:ea typeface="+mn-ea"/>
                <a:cs typeface="+mn-cs"/>
                <a:hlinkClick r:id="rId3"/>
              </a:rPr>
              <a:t>https://www.ebay.com.my/itm/404661889128</a:t>
            </a:r>
            <a:endParaRPr kumimoji="0" lang="en-MY" sz="1800" b="0" i="1" u="none" strike="noStrike" kern="1200" cap="none" spc="0" normalizeH="0" baseline="0" noProof="0" dirty="0">
              <a:ln>
                <a:noFill/>
              </a:ln>
              <a:solidFill>
                <a:prstClr val="black"/>
              </a:solidFill>
              <a:effectLst/>
              <a:uLnTx/>
              <a:uFillTx/>
              <a:latin typeface="Calibri" panose="020F050202020403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MY"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pic>
        <p:nvPicPr>
          <p:cNvPr id="9" name="Picture 8">
            <a:extLst>
              <a:ext uri="{FF2B5EF4-FFF2-40B4-BE49-F238E27FC236}">
                <a16:creationId xmlns:a16="http://schemas.microsoft.com/office/drawing/2014/main" id="{37569128-E3DD-2A78-A722-1E2EF4947F15}"/>
              </a:ext>
            </a:extLst>
          </p:cNvPr>
          <p:cNvPicPr>
            <a:picLocks noChangeAspect="1"/>
          </p:cNvPicPr>
          <p:nvPr/>
        </p:nvPicPr>
        <p:blipFill>
          <a:blip r:embed="rId4"/>
          <a:stretch>
            <a:fillRect/>
          </a:stretch>
        </p:blipFill>
        <p:spPr>
          <a:xfrm>
            <a:off x="6301586" y="1769806"/>
            <a:ext cx="5684827" cy="3781425"/>
          </a:xfrm>
          <a:prstGeom prst="rect">
            <a:avLst/>
          </a:prstGeom>
        </p:spPr>
      </p:pic>
      <p:sp>
        <p:nvSpPr>
          <p:cNvPr id="11" name="TextBox 10">
            <a:extLst>
              <a:ext uri="{FF2B5EF4-FFF2-40B4-BE49-F238E27FC236}">
                <a16:creationId xmlns:a16="http://schemas.microsoft.com/office/drawing/2014/main" id="{E431DA78-8504-8E74-756A-2C027F8A0B51}"/>
              </a:ext>
            </a:extLst>
          </p:cNvPr>
          <p:cNvSpPr txBox="1"/>
          <p:nvPr/>
        </p:nvSpPr>
        <p:spPr>
          <a:xfrm>
            <a:off x="6301586" y="5777362"/>
            <a:ext cx="5506064" cy="1200329"/>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MY" sz="1800" b="0" i="1" u="none" strike="noStrike" kern="1200" cap="none" spc="0" normalizeH="0" baseline="0" noProof="0" dirty="0">
                <a:ln>
                  <a:noFill/>
                </a:ln>
                <a:solidFill>
                  <a:prstClr val="black"/>
                </a:solidFill>
                <a:effectLst/>
                <a:uLnTx/>
                <a:uFillTx/>
                <a:latin typeface="Calibri" panose="020F0502020204030204"/>
                <a:ea typeface="+mn-ea"/>
                <a:cs typeface="+mn-cs"/>
                <a:hlinkClick r:id="rId5"/>
              </a:rPr>
              <a:t>https://upm.edu.my/kandungan/upm_berjaya_komersialkan_kit_kesan_dna_babi_ke_peringkat_global-25268?L=bm</a:t>
            </a:r>
            <a:endParaRPr kumimoji="0" lang="en-MY" sz="1800" b="0" i="1" u="none" strike="noStrike" kern="1200" cap="none" spc="0" normalizeH="0" baseline="0" noProof="0" dirty="0">
              <a:ln>
                <a:noFill/>
              </a:ln>
              <a:solidFill>
                <a:prstClr val="black"/>
              </a:solidFill>
              <a:effectLst/>
              <a:uLnTx/>
              <a:uFillTx/>
              <a:latin typeface="Calibri" panose="020F050202020403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MY"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13" name="TextBox 12">
            <a:extLst>
              <a:ext uri="{FF2B5EF4-FFF2-40B4-BE49-F238E27FC236}">
                <a16:creationId xmlns:a16="http://schemas.microsoft.com/office/drawing/2014/main" id="{B8D81E78-142C-4AF8-5BC9-2802D6E12674}"/>
              </a:ext>
            </a:extLst>
          </p:cNvPr>
          <p:cNvSpPr txBox="1"/>
          <p:nvPr/>
        </p:nvSpPr>
        <p:spPr>
          <a:xfrm>
            <a:off x="6095999" y="475772"/>
            <a:ext cx="6096000" cy="1200329"/>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MY" sz="2400" b="1" i="0" u="none" strike="noStrike" kern="1200" cap="none" spc="0" normalizeH="0" baseline="0" noProof="0" dirty="0" err="1">
                <a:ln>
                  <a:noFill/>
                </a:ln>
                <a:solidFill>
                  <a:prstClr val="black"/>
                </a:solidFill>
                <a:effectLst/>
                <a:uLnTx/>
                <a:uFillTx/>
                <a:latin typeface="Calibri" panose="020F0502020204030204"/>
                <a:ea typeface="+mn-ea"/>
                <a:cs typeface="+mn-cs"/>
              </a:rPr>
              <a:t>HaFYsTM</a:t>
            </a:r>
            <a:r>
              <a:rPr kumimoji="0" lang="en-MY" sz="2400" b="1" i="0" u="none" strike="noStrike" kern="1200" cap="none" spc="0" normalizeH="0" baseline="0" noProof="0" dirty="0">
                <a:ln>
                  <a:noFill/>
                </a:ln>
                <a:solidFill>
                  <a:prstClr val="black"/>
                </a:solidFill>
                <a:effectLst/>
                <a:uLnTx/>
                <a:uFillTx/>
                <a:latin typeface="Calibri" panose="020F0502020204030204"/>
                <a:ea typeface="+mn-ea"/>
                <a:cs typeface="+mn-cs"/>
              </a:rPr>
              <a:t> (Halal Verification System) -</a:t>
            </a:r>
          </a:p>
          <a:p>
            <a:pPr marL="0" marR="0" lvl="0" indent="0" algn="ctr" defTabSz="914400" rtl="0" eaLnBrk="1" fontAlgn="auto" latinLnBrk="0" hangingPunct="1">
              <a:lnSpc>
                <a:spcPct val="100000"/>
              </a:lnSpc>
              <a:spcBef>
                <a:spcPts val="0"/>
              </a:spcBef>
              <a:spcAft>
                <a:spcPts val="0"/>
              </a:spcAft>
              <a:buClrTx/>
              <a:buSzTx/>
              <a:buFontTx/>
              <a:buNone/>
              <a:tabLst/>
              <a:defRPr/>
            </a:pPr>
            <a:r>
              <a:rPr lang="en-MY" sz="2400" b="1" dirty="0">
                <a:solidFill>
                  <a:prstClr val="black"/>
                </a:solidFill>
                <a:latin typeface="Calibri" panose="020F0502020204030204"/>
              </a:rPr>
              <a:t>A Portable Real-Time PCR System for rapid porcine DNA </a:t>
            </a:r>
            <a:r>
              <a:rPr kumimoji="0" lang="en-MY" sz="2400" b="1" i="0" u="none" strike="noStrike" kern="1200" cap="none" spc="0" normalizeH="0" baseline="0" noProof="0" dirty="0">
                <a:ln>
                  <a:noFill/>
                </a:ln>
                <a:solidFill>
                  <a:prstClr val="black"/>
                </a:solidFill>
                <a:effectLst/>
                <a:uLnTx/>
                <a:uFillTx/>
                <a:latin typeface="Calibri" panose="020F0502020204030204"/>
                <a:ea typeface="+mn-ea"/>
                <a:cs typeface="+mn-cs"/>
              </a:rPr>
              <a:t>detection</a:t>
            </a:r>
          </a:p>
        </p:txBody>
      </p:sp>
    </p:spTree>
    <p:extLst>
      <p:ext uri="{BB962C8B-B14F-4D97-AF65-F5344CB8AC3E}">
        <p14:creationId xmlns:p14="http://schemas.microsoft.com/office/powerpoint/2010/main" val="229292505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9F34919-C52F-C5C9-8917-1A69898D2DC2}"/>
              </a:ext>
            </a:extLst>
          </p:cNvPr>
          <p:cNvSpPr>
            <a:spLocks noGrp="1"/>
          </p:cNvSpPr>
          <p:nvPr>
            <p:ph type="title"/>
          </p:nvPr>
        </p:nvSpPr>
        <p:spPr/>
        <p:txBody>
          <a:bodyPr/>
          <a:lstStyle/>
          <a:p>
            <a:r>
              <a:rPr lang="en-MY" b="1" dirty="0">
                <a:latin typeface="+mn-lt"/>
                <a:cs typeface="Times New Roman" panose="02020603050405020304" pitchFamily="18" charset="0"/>
              </a:rPr>
              <a:t>DNA sample for on-site animal species DNA testing using a portable thermocycler</a:t>
            </a:r>
          </a:p>
        </p:txBody>
      </p:sp>
      <p:sp>
        <p:nvSpPr>
          <p:cNvPr id="3" name="Content Placeholder 2">
            <a:extLst>
              <a:ext uri="{FF2B5EF4-FFF2-40B4-BE49-F238E27FC236}">
                <a16:creationId xmlns:a16="http://schemas.microsoft.com/office/drawing/2014/main" id="{8E0D8CBB-9732-0699-E195-7A737EC50BBC}"/>
              </a:ext>
            </a:extLst>
          </p:cNvPr>
          <p:cNvSpPr>
            <a:spLocks noGrp="1"/>
          </p:cNvSpPr>
          <p:nvPr>
            <p:ph idx="1"/>
          </p:nvPr>
        </p:nvSpPr>
        <p:spPr>
          <a:xfrm>
            <a:off x="838200" y="2141537"/>
            <a:ext cx="10515600" cy="4351338"/>
          </a:xfrm>
        </p:spPr>
        <p:txBody>
          <a:bodyPr>
            <a:normAutofit lnSpcReduction="10000"/>
          </a:bodyPr>
          <a:lstStyle/>
          <a:p>
            <a:r>
              <a:rPr lang="en-MY" sz="2400" dirty="0"/>
              <a:t>As field-based protocols prioritize speed, portability, and robustness over maximum DNA purity, DNA extraction method is typically simplified to minimize equipment, time, and reagent requirements while still yielding DNA of sufficient quality for PCR amplification.</a:t>
            </a:r>
          </a:p>
          <a:p>
            <a:r>
              <a:rPr lang="en-MY" sz="2400" dirty="0"/>
              <a:t>Portable PCR systems generally amplify </a:t>
            </a:r>
            <a:r>
              <a:rPr lang="en-MY" sz="2400" b="1" dirty="0"/>
              <a:t>short DNA fragments (100–300 bp)</a:t>
            </a:r>
            <a:r>
              <a:rPr lang="en-MY" sz="2400" dirty="0"/>
              <a:t>, making them more tolerant of partially degraded DNA and residual inhibitors. </a:t>
            </a:r>
          </a:p>
          <a:p>
            <a:r>
              <a:rPr lang="en-MY" sz="2400" dirty="0"/>
              <a:t>Therefore:</a:t>
            </a:r>
          </a:p>
          <a:p>
            <a:pPr lvl="1"/>
            <a:r>
              <a:rPr lang="en-MY" dirty="0"/>
              <a:t>High-purity DNA is usually unnecessary. </a:t>
            </a:r>
          </a:p>
          <a:p>
            <a:pPr lvl="1"/>
            <a:r>
              <a:rPr lang="en-MY" dirty="0"/>
              <a:t>Extraction can be completed within 30 minutes </a:t>
            </a:r>
          </a:p>
          <a:p>
            <a:pPr lvl="1"/>
            <a:r>
              <a:rPr lang="en-MY" dirty="0"/>
              <a:t>Minimal laboratory equipment is required. </a:t>
            </a:r>
          </a:p>
          <a:p>
            <a:pPr lvl="1"/>
            <a:r>
              <a:rPr lang="en-MY" dirty="0"/>
              <a:t>The entire workflow (DNA extraction → PCR → result) can often be completed within an hour.</a:t>
            </a:r>
          </a:p>
          <a:p>
            <a:endParaRPr lang="en-MY" dirty="0"/>
          </a:p>
        </p:txBody>
      </p:sp>
    </p:spTree>
    <p:extLst>
      <p:ext uri="{BB962C8B-B14F-4D97-AF65-F5344CB8AC3E}">
        <p14:creationId xmlns:p14="http://schemas.microsoft.com/office/powerpoint/2010/main" val="179554491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40F39D9-70C9-220D-3B44-0D7704FFFCDC}"/>
              </a:ext>
            </a:extLst>
          </p:cNvPr>
          <p:cNvSpPr>
            <a:spLocks noGrp="1"/>
          </p:cNvSpPr>
          <p:nvPr>
            <p:ph type="title"/>
          </p:nvPr>
        </p:nvSpPr>
        <p:spPr>
          <a:xfrm>
            <a:off x="1622323" y="1110816"/>
            <a:ext cx="9763432" cy="618101"/>
          </a:xfrm>
        </p:spPr>
        <p:txBody>
          <a:bodyPr>
            <a:noAutofit/>
          </a:bodyPr>
          <a:lstStyle/>
          <a:p>
            <a:pPr marL="0" marR="0" lvl="0" indent="0" defTabSz="914400" rtl="0" eaLnBrk="1" fontAlgn="auto" latinLnBrk="0" hangingPunct="1">
              <a:lnSpc>
                <a:spcPct val="100000"/>
              </a:lnSpc>
              <a:spcBef>
                <a:spcPts val="0"/>
              </a:spcBef>
              <a:spcAft>
                <a:spcPts val="0"/>
              </a:spcAft>
              <a:tabLst/>
              <a:defRPr/>
            </a:pPr>
            <a:r>
              <a:rPr kumimoji="0" lang="en-MY" b="1" i="0" u="none" strike="noStrike" kern="1200" cap="none" spc="0" normalizeH="0" baseline="0" noProof="0" dirty="0">
                <a:ln>
                  <a:noFill/>
                </a:ln>
                <a:solidFill>
                  <a:prstClr val="black"/>
                </a:solidFill>
                <a:effectLst/>
                <a:uLnTx/>
                <a:uFillTx/>
                <a:latin typeface="Calibri" panose="020F0502020204030204"/>
                <a:ea typeface="+mn-ea"/>
                <a:cs typeface="+mn-cs"/>
              </a:rPr>
              <a:t>What </a:t>
            </a:r>
            <a:r>
              <a:rPr kumimoji="0" lang="en-MY" b="1" i="0" u="none" strike="noStrike" kern="1200" cap="none" spc="0" normalizeH="0" baseline="0" noProof="0" dirty="0" err="1">
                <a:ln>
                  <a:noFill/>
                </a:ln>
                <a:solidFill>
                  <a:prstClr val="black"/>
                </a:solidFill>
                <a:effectLst/>
                <a:uLnTx/>
                <a:uFillTx/>
                <a:latin typeface="Calibri" panose="020F0502020204030204"/>
                <a:ea typeface="+mn-ea"/>
                <a:cs typeface="+mn-cs"/>
              </a:rPr>
              <a:t>ar</a:t>
            </a:r>
            <a:r>
              <a:rPr lang="en-MY" b="1" dirty="0">
                <a:solidFill>
                  <a:prstClr val="black"/>
                </a:solidFill>
                <a:latin typeface="Calibri" panose="020F0502020204030204"/>
                <a:ea typeface="+mn-ea"/>
                <a:cs typeface="+mn-cs"/>
              </a:rPr>
              <a:t>e the c</a:t>
            </a:r>
            <a:r>
              <a:rPr kumimoji="0" lang="en-MY" b="1" i="0" u="none" strike="noStrike" kern="1200" cap="none" spc="0" normalizeH="0" baseline="0" noProof="0" dirty="0" err="1">
                <a:ln>
                  <a:noFill/>
                </a:ln>
                <a:solidFill>
                  <a:prstClr val="black"/>
                </a:solidFill>
                <a:effectLst/>
                <a:uLnTx/>
                <a:uFillTx/>
                <a:latin typeface="Calibri" panose="020F0502020204030204"/>
                <a:ea typeface="+mn-ea"/>
                <a:cs typeface="+mn-cs"/>
              </a:rPr>
              <a:t>ommon</a:t>
            </a:r>
            <a:r>
              <a:rPr kumimoji="0" lang="en-MY" b="1" i="0" u="none" strike="noStrike" kern="1200" cap="none" spc="0" normalizeH="0" baseline="0" noProof="0" dirty="0">
                <a:ln>
                  <a:noFill/>
                </a:ln>
                <a:solidFill>
                  <a:prstClr val="black"/>
                </a:solidFill>
                <a:effectLst/>
                <a:uLnTx/>
                <a:uFillTx/>
                <a:latin typeface="Calibri" panose="020F0502020204030204"/>
                <a:ea typeface="+mn-ea"/>
                <a:cs typeface="+mn-cs"/>
              </a:rPr>
              <a:t> rapid DNA extraction approaches?</a:t>
            </a:r>
            <a:endParaRPr lang="en-MY" b="1" dirty="0"/>
          </a:p>
        </p:txBody>
      </p:sp>
      <p:sp>
        <p:nvSpPr>
          <p:cNvPr id="5" name="TextBox 4">
            <a:extLst>
              <a:ext uri="{FF2B5EF4-FFF2-40B4-BE49-F238E27FC236}">
                <a16:creationId xmlns:a16="http://schemas.microsoft.com/office/drawing/2014/main" id="{8F20E686-12C0-7A9F-2BCE-BDB0D2D7522A}"/>
              </a:ext>
            </a:extLst>
          </p:cNvPr>
          <p:cNvSpPr txBox="1"/>
          <p:nvPr/>
        </p:nvSpPr>
        <p:spPr>
          <a:xfrm>
            <a:off x="2617839" y="3040985"/>
            <a:ext cx="10596716" cy="1938992"/>
          </a:xfrm>
          <a:prstGeom prst="rect">
            <a:avLst/>
          </a:prstGeom>
          <a:noFill/>
        </p:spPr>
        <p:txBody>
          <a:bodyPr wrap="square">
            <a:spAutoFit/>
          </a:bodyPr>
          <a:lstStyle/>
          <a:p>
            <a:pPr marL="342900" indent="-342900">
              <a:buFont typeface="Arial" panose="020B0604020202020204" pitchFamily="34" charset="0"/>
              <a:buChar char="•"/>
            </a:pPr>
            <a:r>
              <a:rPr lang="en-MY" sz="2400" dirty="0"/>
              <a:t>Rapid crude DNA extraction (e.g. heating) </a:t>
            </a:r>
          </a:p>
          <a:p>
            <a:pPr marL="342900" indent="-342900">
              <a:buFont typeface="Arial" panose="020B0604020202020204" pitchFamily="34" charset="0"/>
              <a:buChar char="•"/>
            </a:pPr>
            <a:r>
              <a:rPr lang="en-MY" sz="2400" dirty="0"/>
              <a:t>Alkaline lysis </a:t>
            </a:r>
          </a:p>
          <a:p>
            <a:pPr marL="342900" indent="-342900">
              <a:buFont typeface="Arial" panose="020B0604020202020204" pitchFamily="34" charset="0"/>
              <a:buChar char="•"/>
            </a:pPr>
            <a:r>
              <a:rPr lang="en-MY" sz="2400" dirty="0" err="1"/>
              <a:t>Chelex</a:t>
            </a:r>
            <a:r>
              <a:rPr lang="en-MY" sz="2400" dirty="0"/>
              <a:t>® extraction </a:t>
            </a:r>
          </a:p>
          <a:p>
            <a:pPr marL="342900" indent="-342900">
              <a:buFont typeface="Arial" panose="020B0604020202020204" pitchFamily="34" charset="0"/>
              <a:buChar char="•"/>
            </a:pPr>
            <a:r>
              <a:rPr lang="en-MY" sz="2400" dirty="0"/>
              <a:t>Magnetic bead-based extraction </a:t>
            </a:r>
          </a:p>
          <a:p>
            <a:pPr marL="342900" indent="-342900">
              <a:buFont typeface="Arial" panose="020B0604020202020204" pitchFamily="34" charset="0"/>
              <a:buChar char="•"/>
            </a:pPr>
            <a:r>
              <a:rPr lang="en-MY" sz="2400" dirty="0"/>
              <a:t>Paper-based or FTA card extraction </a:t>
            </a:r>
          </a:p>
        </p:txBody>
      </p:sp>
    </p:spTree>
    <p:extLst>
      <p:ext uri="{BB962C8B-B14F-4D97-AF65-F5344CB8AC3E}">
        <p14:creationId xmlns:p14="http://schemas.microsoft.com/office/powerpoint/2010/main" val="120930536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DBD2A63-7B85-2ED6-05B4-3004E983E279}"/>
              </a:ext>
            </a:extLst>
          </p:cNvPr>
          <p:cNvSpPr>
            <a:spLocks noGrp="1"/>
          </p:cNvSpPr>
          <p:nvPr>
            <p:ph type="title"/>
          </p:nvPr>
        </p:nvSpPr>
        <p:spPr/>
        <p:txBody>
          <a:bodyPr>
            <a:noAutofit/>
          </a:bodyPr>
          <a:lstStyle/>
          <a:p>
            <a:pPr marL="228600" marR="0" lvl="0" indent="-228600" defTabSz="914400" rtl="0" eaLnBrk="1" fontAlgn="auto" latinLnBrk="0" hangingPunct="1">
              <a:lnSpc>
                <a:spcPct val="90000"/>
              </a:lnSpc>
              <a:spcBef>
                <a:spcPts val="1000"/>
              </a:spcBef>
              <a:spcAft>
                <a:spcPts val="0"/>
              </a:spcAft>
              <a:tabLst/>
              <a:defRPr/>
            </a:pPr>
            <a:r>
              <a:rPr kumimoji="0" lang="en-MY" b="1" i="0" u="none" strike="noStrike" kern="1200" cap="none" spc="0" normalizeH="0" baseline="0" noProof="0" dirty="0">
                <a:ln>
                  <a:noFill/>
                </a:ln>
                <a:solidFill>
                  <a:prstClr val="black"/>
                </a:solidFill>
                <a:effectLst/>
                <a:uLnTx/>
                <a:uFillTx/>
                <a:latin typeface="Calibri" panose="020F0502020204030204"/>
                <a:ea typeface="+mn-ea"/>
                <a:cs typeface="+mn-cs"/>
              </a:rPr>
              <a:t>DNA extraction methods for field application are often optimized to:</a:t>
            </a:r>
            <a:br>
              <a:rPr kumimoji="0" lang="en-MY" b="1" i="0" u="none" strike="noStrike" kern="1200" cap="none" spc="0" normalizeH="0" baseline="0" noProof="0" dirty="0">
                <a:ln>
                  <a:noFill/>
                </a:ln>
                <a:solidFill>
                  <a:prstClr val="black"/>
                </a:solidFill>
                <a:effectLst/>
                <a:uLnTx/>
                <a:uFillTx/>
                <a:latin typeface="Calibri" panose="020F0502020204030204"/>
                <a:ea typeface="+mn-ea"/>
                <a:cs typeface="+mn-cs"/>
              </a:rPr>
            </a:br>
            <a:endParaRPr lang="en-MY" b="1" dirty="0"/>
          </a:p>
        </p:txBody>
      </p:sp>
      <p:sp>
        <p:nvSpPr>
          <p:cNvPr id="3" name="Content Placeholder 2">
            <a:extLst>
              <a:ext uri="{FF2B5EF4-FFF2-40B4-BE49-F238E27FC236}">
                <a16:creationId xmlns:a16="http://schemas.microsoft.com/office/drawing/2014/main" id="{E0384CF7-AAAF-44AD-13EE-3EF9E1746592}"/>
              </a:ext>
            </a:extLst>
          </p:cNvPr>
          <p:cNvSpPr>
            <a:spLocks noGrp="1"/>
          </p:cNvSpPr>
          <p:nvPr>
            <p:ph idx="1"/>
          </p:nvPr>
        </p:nvSpPr>
        <p:spPr/>
        <p:txBody>
          <a:bodyPr>
            <a:normAutofit/>
          </a:bodyPr>
          <a:lstStyle/>
          <a:p>
            <a:pPr>
              <a:buFont typeface="Arial" panose="020B0604020202020204" pitchFamily="34" charset="0"/>
              <a:buChar char="•"/>
            </a:pPr>
            <a:r>
              <a:rPr lang="en-MY" sz="2400" dirty="0">
                <a:latin typeface="Calibri" panose="020F0502020204030204" pitchFamily="34" charset="0"/>
                <a:ea typeface="Calibri" panose="020F0502020204030204" pitchFamily="34" charset="0"/>
                <a:cs typeface="Calibri" panose="020F0502020204030204" pitchFamily="34" charset="0"/>
              </a:rPr>
              <a:t>tolerate environmental contaminants, </a:t>
            </a:r>
          </a:p>
          <a:p>
            <a:pPr>
              <a:buFont typeface="Arial" panose="020B0604020202020204" pitchFamily="34" charset="0"/>
              <a:buChar char="•"/>
            </a:pPr>
            <a:r>
              <a:rPr lang="en-MY" sz="2400" dirty="0">
                <a:latin typeface="Calibri" panose="020F0502020204030204" pitchFamily="34" charset="0"/>
                <a:ea typeface="Calibri" panose="020F0502020204030204" pitchFamily="34" charset="0"/>
                <a:cs typeface="Calibri" panose="020F0502020204030204" pitchFamily="34" charset="0"/>
              </a:rPr>
              <a:t>require few consumables, </a:t>
            </a:r>
          </a:p>
          <a:p>
            <a:pPr>
              <a:buFont typeface="Arial" panose="020B0604020202020204" pitchFamily="34" charset="0"/>
              <a:buChar char="•"/>
            </a:pPr>
            <a:r>
              <a:rPr lang="en-MY" sz="2400" dirty="0">
                <a:latin typeface="Calibri" panose="020F0502020204030204" pitchFamily="34" charset="0"/>
                <a:ea typeface="Calibri" panose="020F0502020204030204" pitchFamily="34" charset="0"/>
                <a:cs typeface="Calibri" panose="020F0502020204030204" pitchFamily="34" charset="0"/>
              </a:rPr>
              <a:t>avoid hazardous organic solvents (e.g., phenol-chloroform), </a:t>
            </a:r>
          </a:p>
          <a:p>
            <a:pPr>
              <a:buFont typeface="Arial" panose="020B0604020202020204" pitchFamily="34" charset="0"/>
              <a:buChar char="•"/>
            </a:pPr>
            <a:r>
              <a:rPr lang="en-MY" sz="2400" dirty="0">
                <a:latin typeface="Calibri" panose="020F0502020204030204" pitchFamily="34" charset="0"/>
                <a:ea typeface="Calibri" panose="020F0502020204030204" pitchFamily="34" charset="0"/>
                <a:cs typeface="Calibri" panose="020F0502020204030204" pitchFamily="34" charset="0"/>
              </a:rPr>
              <a:t>operate without mains electricity</a:t>
            </a:r>
          </a:p>
          <a:p>
            <a:pPr>
              <a:buFont typeface="Arial" panose="020B0604020202020204" pitchFamily="34" charset="0"/>
              <a:buChar char="•"/>
            </a:pPr>
            <a:r>
              <a:rPr lang="en-MY" sz="2400" dirty="0">
                <a:latin typeface="Calibri" panose="020F0502020204030204" pitchFamily="34" charset="0"/>
                <a:ea typeface="Calibri" panose="020F0502020204030204" pitchFamily="34" charset="0"/>
                <a:cs typeface="Calibri" panose="020F0502020204030204" pitchFamily="34" charset="0"/>
              </a:rPr>
              <a:t>maintain compatibility with portable PCR platforms such as </a:t>
            </a:r>
            <a:r>
              <a:rPr lang="en-MY" sz="2400" dirty="0" err="1">
                <a:latin typeface="Calibri" panose="020F0502020204030204" pitchFamily="34" charset="0"/>
                <a:ea typeface="Calibri" panose="020F0502020204030204" pitchFamily="34" charset="0"/>
                <a:cs typeface="Calibri" panose="020F0502020204030204" pitchFamily="34" charset="0"/>
              </a:rPr>
              <a:t>miniPCR</a:t>
            </a:r>
            <a:r>
              <a:rPr lang="en-MY" sz="2400" dirty="0">
                <a:latin typeface="Calibri" panose="020F0502020204030204" pitchFamily="34" charset="0"/>
                <a:ea typeface="Calibri" panose="020F0502020204030204" pitchFamily="34" charset="0"/>
                <a:cs typeface="Calibri" panose="020F0502020204030204" pitchFamily="34" charset="0"/>
              </a:rPr>
              <a:t>, Biomeme Franklin™, or other battery-powered thermocyclers. </a:t>
            </a:r>
          </a:p>
          <a:p>
            <a:pPr>
              <a:buFont typeface="Arial" panose="020B0604020202020204" pitchFamily="34" charset="0"/>
              <a:buChar char="•"/>
            </a:pPr>
            <a:r>
              <a:rPr lang="en-MY" sz="2400" b="1" dirty="0">
                <a:latin typeface="Calibri" panose="020F0502020204030204" pitchFamily="34" charset="0"/>
                <a:ea typeface="Calibri" panose="020F0502020204030204" pitchFamily="34" charset="0"/>
                <a:cs typeface="Calibri" panose="020F0502020204030204" pitchFamily="34" charset="0"/>
              </a:rPr>
              <a:t>rapid heat lysis or Chelex-based extraction</a:t>
            </a:r>
            <a:r>
              <a:rPr lang="en-MY" sz="2400" dirty="0">
                <a:latin typeface="Calibri" panose="020F0502020204030204" pitchFamily="34" charset="0"/>
                <a:ea typeface="Calibri" panose="020F0502020204030204" pitchFamily="34" charset="0"/>
                <a:cs typeface="Calibri" panose="020F0502020204030204" pitchFamily="34" charset="0"/>
              </a:rPr>
              <a:t> are the most commonly adopted methods because they provide sufficient DNA quality for species-specific PCR while keeping the workflow fast, inexpensive, and practical under field conditions.</a:t>
            </a:r>
          </a:p>
          <a:p>
            <a:endParaRPr lang="en-MY" dirty="0"/>
          </a:p>
        </p:txBody>
      </p:sp>
    </p:spTree>
    <p:extLst>
      <p:ext uri="{BB962C8B-B14F-4D97-AF65-F5344CB8AC3E}">
        <p14:creationId xmlns:p14="http://schemas.microsoft.com/office/powerpoint/2010/main" val="213935290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C9D20FC-6B47-A2D0-7C1C-BCCA7372A196}"/>
              </a:ext>
            </a:extLst>
          </p:cNvPr>
          <p:cNvSpPr>
            <a:spLocks noGrp="1"/>
          </p:cNvSpPr>
          <p:nvPr>
            <p:ph type="title"/>
          </p:nvPr>
        </p:nvSpPr>
        <p:spPr/>
        <p:txBody>
          <a:bodyPr>
            <a:normAutofit/>
          </a:bodyPr>
          <a:lstStyle/>
          <a:p>
            <a:r>
              <a:rPr lang="en-MY" b="1" dirty="0">
                <a:latin typeface="Calibri" panose="020F0502020204030204" pitchFamily="34" charset="0"/>
                <a:ea typeface="Calibri" panose="020F0502020204030204" pitchFamily="34" charset="0"/>
                <a:cs typeface="Calibri" panose="020F0502020204030204" pitchFamily="34" charset="0"/>
              </a:rPr>
              <a:t>Data interpretation for </a:t>
            </a:r>
            <a:r>
              <a:rPr kumimoji="0" lang="en-MY" b="1" i="0" u="none" strike="noStrike" kern="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Calibri" panose="020F0502020204030204" pitchFamily="34" charset="0"/>
              </a:rPr>
              <a:t>field-deployed qPCR </a:t>
            </a:r>
            <a:endParaRPr lang="en-MY" b="1" dirty="0">
              <a:latin typeface="Calibri" panose="020F0502020204030204" pitchFamily="34" charset="0"/>
              <a:ea typeface="Calibri" panose="020F0502020204030204" pitchFamily="34" charset="0"/>
              <a:cs typeface="Calibri" panose="020F0502020204030204" pitchFamily="34" charset="0"/>
            </a:endParaRPr>
          </a:p>
        </p:txBody>
      </p:sp>
      <p:sp>
        <p:nvSpPr>
          <p:cNvPr id="3" name="Content Placeholder 2">
            <a:extLst>
              <a:ext uri="{FF2B5EF4-FFF2-40B4-BE49-F238E27FC236}">
                <a16:creationId xmlns:a16="http://schemas.microsoft.com/office/drawing/2014/main" id="{5ABFFB81-1F83-EC0A-6F20-1E417FC8B4B0}"/>
              </a:ext>
            </a:extLst>
          </p:cNvPr>
          <p:cNvSpPr>
            <a:spLocks noGrp="1"/>
          </p:cNvSpPr>
          <p:nvPr>
            <p:ph idx="1"/>
          </p:nvPr>
        </p:nvSpPr>
        <p:spPr/>
        <p:txBody>
          <a:bodyPr>
            <a:normAutofit fontScale="85000" lnSpcReduction="20000"/>
          </a:bodyPr>
          <a:lstStyle/>
          <a:p>
            <a:pPr lvl="1">
              <a:lnSpc>
                <a:spcPct val="107000"/>
              </a:lnSpc>
              <a:spcAft>
                <a:spcPts val="800"/>
              </a:spcAft>
              <a:buSzPts val="1000"/>
              <a:tabLst>
                <a:tab pos="914400" algn="l"/>
              </a:tabLst>
            </a:pPr>
            <a:r>
              <a:rPr lang="en-MY" sz="2800" kern="0" dirty="0">
                <a:effectLst/>
                <a:latin typeface="Calibri" panose="020F0502020204030204" pitchFamily="34" charset="0"/>
                <a:ea typeface="Calibri" panose="020F0502020204030204" pitchFamily="34" charset="0"/>
                <a:cs typeface="Calibri" panose="020F0502020204030204" pitchFamily="34" charset="0"/>
              </a:rPr>
              <a:t>Field operators </a:t>
            </a:r>
            <a:r>
              <a:rPr lang="en-MY" sz="2800" kern="0" dirty="0">
                <a:latin typeface="Calibri" panose="020F0502020204030204" pitchFamily="34" charset="0"/>
                <a:ea typeface="Calibri" panose="020F0502020204030204" pitchFamily="34" charset="0"/>
                <a:cs typeface="Calibri" panose="020F0502020204030204" pitchFamily="34" charset="0"/>
              </a:rPr>
              <a:t>would be</a:t>
            </a:r>
            <a:r>
              <a:rPr lang="en-MY" sz="2800" kern="0" dirty="0">
                <a:effectLst/>
                <a:latin typeface="Calibri" panose="020F0502020204030204" pitchFamily="34" charset="0"/>
                <a:ea typeface="Calibri" panose="020F0502020204030204" pitchFamily="34" charset="0"/>
                <a:cs typeface="Calibri" panose="020F0502020204030204" pitchFamily="34" charset="0"/>
              </a:rPr>
              <a:t> typically logistic inspectors, not molecular biologists.</a:t>
            </a:r>
          </a:p>
          <a:p>
            <a:pPr lvl="1">
              <a:lnSpc>
                <a:spcPct val="107000"/>
              </a:lnSpc>
              <a:spcAft>
                <a:spcPts val="800"/>
              </a:spcAft>
              <a:buSzPts val="1000"/>
              <a:tabLst>
                <a:tab pos="914400" algn="l"/>
              </a:tabLst>
            </a:pPr>
            <a:r>
              <a:rPr lang="en-MY" sz="2800" kern="0" dirty="0">
                <a:effectLst/>
                <a:latin typeface="Calibri" panose="020F0502020204030204" pitchFamily="34" charset="0"/>
                <a:ea typeface="Calibri" panose="020F0502020204030204" pitchFamily="34" charset="0"/>
                <a:cs typeface="Calibri" panose="020F0502020204030204" pitchFamily="34" charset="0"/>
              </a:rPr>
              <a:t>Therefore, </a:t>
            </a:r>
            <a:r>
              <a:rPr lang="en-MY" sz="2800" kern="0" dirty="0">
                <a:latin typeface="Calibri" panose="020F0502020204030204" pitchFamily="34" charset="0"/>
                <a:ea typeface="Calibri" panose="020F0502020204030204" pitchFamily="34" charset="0"/>
                <a:cs typeface="Calibri" panose="020F0502020204030204" pitchFamily="34" charset="0"/>
              </a:rPr>
              <a:t>i</a:t>
            </a:r>
            <a:r>
              <a:rPr lang="en-MY" sz="2800" kern="0" dirty="0">
                <a:effectLst/>
                <a:latin typeface="Calibri" panose="020F0502020204030204" pitchFamily="34" charset="0"/>
                <a:ea typeface="Calibri" panose="020F0502020204030204" pitchFamily="34" charset="0"/>
                <a:cs typeface="Calibri" panose="020F0502020204030204" pitchFamily="34" charset="0"/>
              </a:rPr>
              <a:t>f environmental contaminants cause a late-cycle amplification curve around cycle 38, a non-expert might incorrectly classify it as a positive contamination.</a:t>
            </a:r>
          </a:p>
          <a:p>
            <a:pPr lvl="1">
              <a:lnSpc>
                <a:spcPct val="107000"/>
              </a:lnSpc>
              <a:spcAft>
                <a:spcPts val="800"/>
              </a:spcAft>
              <a:buSzPts val="1000"/>
              <a:tabLst>
                <a:tab pos="914400" algn="l"/>
              </a:tabLst>
            </a:pPr>
            <a:r>
              <a:rPr lang="en-MY" sz="2800" kern="0" dirty="0">
                <a:effectLst/>
                <a:latin typeface="Calibri" panose="020F0502020204030204" pitchFamily="34" charset="0"/>
                <a:ea typeface="Calibri" panose="020F0502020204030204" pitchFamily="34" charset="0"/>
                <a:cs typeface="Calibri" panose="020F0502020204030204" pitchFamily="34" charset="0"/>
              </a:rPr>
              <a:t>To solve this, a group of researchers developed </a:t>
            </a:r>
            <a:r>
              <a:rPr lang="en-MY" sz="2800" b="1" kern="0" dirty="0">
                <a:effectLst/>
                <a:latin typeface="Calibri" panose="020F0502020204030204" pitchFamily="34" charset="0"/>
                <a:ea typeface="Calibri" panose="020F0502020204030204" pitchFamily="34" charset="0"/>
                <a:cs typeface="Calibri" panose="020F0502020204030204" pitchFamily="34" charset="0"/>
              </a:rPr>
              <a:t>fuzzy logic algorithms </a:t>
            </a:r>
            <a:r>
              <a:rPr lang="en-MY" sz="2800" kern="0" dirty="0">
                <a:effectLst/>
                <a:latin typeface="Calibri" panose="020F0502020204030204" pitchFamily="34" charset="0"/>
                <a:ea typeface="Calibri" panose="020F0502020204030204" pitchFamily="34" charset="0"/>
                <a:cs typeface="Calibri" panose="020F0502020204030204" pitchFamily="34" charset="0"/>
              </a:rPr>
              <a:t>that run in the background of the companion app.</a:t>
            </a:r>
          </a:p>
          <a:p>
            <a:pPr lvl="1">
              <a:lnSpc>
                <a:spcPct val="107000"/>
              </a:lnSpc>
              <a:spcAft>
                <a:spcPts val="800"/>
              </a:spcAft>
              <a:buSzPts val="1000"/>
              <a:tabLst>
                <a:tab pos="914400" algn="l"/>
              </a:tabLst>
            </a:pPr>
            <a:r>
              <a:rPr lang="en-MY" sz="2800" kern="0" dirty="0">
                <a:effectLst/>
                <a:latin typeface="Calibri" panose="020F0502020204030204" pitchFamily="34" charset="0"/>
                <a:ea typeface="Calibri" panose="020F0502020204030204" pitchFamily="34" charset="0"/>
                <a:cs typeface="Calibri" panose="020F0502020204030204" pitchFamily="34" charset="0"/>
              </a:rPr>
              <a:t>The model processes the raw inputs from up to four different mitochondrial genes (such as Cytochrome B and 12S/18S rRNA). By mapping the values against validated risk zones, the software automatically provides a direct, risk-assessed "Yes" or "No" result. </a:t>
            </a:r>
            <a:endParaRPr lang="en-MY" sz="2800" kern="100" dirty="0">
              <a:effectLst/>
              <a:latin typeface="Calibri" panose="020F0502020204030204" pitchFamily="34" charset="0"/>
              <a:ea typeface="Calibri" panose="020F0502020204030204" pitchFamily="34" charset="0"/>
              <a:cs typeface="Calibri" panose="020F0502020204030204" pitchFamily="34" charset="0"/>
            </a:endParaRPr>
          </a:p>
          <a:p>
            <a:endParaRPr lang="en-MY" dirty="0"/>
          </a:p>
        </p:txBody>
      </p:sp>
    </p:spTree>
    <p:extLst>
      <p:ext uri="{BB962C8B-B14F-4D97-AF65-F5344CB8AC3E}">
        <p14:creationId xmlns:p14="http://schemas.microsoft.com/office/powerpoint/2010/main" val="203692339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9D23CB1-4653-D898-FF4A-AFF255F3A95E}"/>
              </a:ext>
            </a:extLst>
          </p:cNvPr>
          <p:cNvSpPr>
            <a:spLocks noGrp="1"/>
          </p:cNvSpPr>
          <p:nvPr>
            <p:ph type="title"/>
          </p:nvPr>
        </p:nvSpPr>
        <p:spPr>
          <a:xfrm>
            <a:off x="1310147" y="5743370"/>
            <a:ext cx="10773697" cy="1325563"/>
          </a:xfrm>
        </p:spPr>
        <p:txBody>
          <a:bodyPr/>
          <a:lstStyle/>
          <a:p>
            <a:r>
              <a:rPr lang="en-MY" sz="2400" b="1" i="1" u="none" strike="noStrike" baseline="0" dirty="0">
                <a:latin typeface="+mn-lt"/>
                <a:hlinkClick r:id="rId2"/>
              </a:rPr>
              <a:t>https://doi.org/10.1038/s41538-025-00548-y</a:t>
            </a:r>
            <a:br>
              <a:rPr lang="en-MY" sz="4400" b="1" i="1" u="none" strike="noStrike" baseline="0" dirty="0">
                <a:latin typeface="+mn-lt"/>
              </a:rPr>
            </a:br>
            <a:endParaRPr lang="en-MY" b="1" i="1" dirty="0">
              <a:latin typeface="+mn-lt"/>
            </a:endParaRPr>
          </a:p>
        </p:txBody>
      </p:sp>
      <p:pic>
        <p:nvPicPr>
          <p:cNvPr id="5" name="Picture 4">
            <a:extLst>
              <a:ext uri="{FF2B5EF4-FFF2-40B4-BE49-F238E27FC236}">
                <a16:creationId xmlns:a16="http://schemas.microsoft.com/office/drawing/2014/main" id="{1A6E5682-8DEB-D4CC-B6E6-AF7093AB6A71}"/>
              </a:ext>
            </a:extLst>
          </p:cNvPr>
          <p:cNvPicPr>
            <a:picLocks noChangeAspect="1"/>
          </p:cNvPicPr>
          <p:nvPr/>
        </p:nvPicPr>
        <p:blipFill>
          <a:blip r:embed="rId3"/>
          <a:stretch>
            <a:fillRect/>
          </a:stretch>
        </p:blipFill>
        <p:spPr>
          <a:xfrm>
            <a:off x="1310147" y="822393"/>
            <a:ext cx="5862634" cy="4674169"/>
          </a:xfrm>
          <a:prstGeom prst="rect">
            <a:avLst/>
          </a:prstGeom>
        </p:spPr>
      </p:pic>
      <p:sp>
        <p:nvSpPr>
          <p:cNvPr id="3" name="Title 1">
            <a:extLst>
              <a:ext uri="{FF2B5EF4-FFF2-40B4-BE49-F238E27FC236}">
                <a16:creationId xmlns:a16="http://schemas.microsoft.com/office/drawing/2014/main" id="{60C4E5D3-C521-94DC-2AEE-A28D9A39BE61}"/>
              </a:ext>
            </a:extLst>
          </p:cNvPr>
          <p:cNvSpPr txBox="1">
            <a:spLocks/>
          </p:cNvSpPr>
          <p:nvPr/>
        </p:nvSpPr>
        <p:spPr>
          <a:xfrm>
            <a:off x="8163231" y="905899"/>
            <a:ext cx="3546987" cy="1325563"/>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MY" b="1" kern="0" dirty="0">
                <a:solidFill>
                  <a:prstClr val="black"/>
                </a:solidFill>
                <a:latin typeface="Calibri" panose="020F0502020204030204" pitchFamily="34" charset="0"/>
                <a:ea typeface="Calibri" panose="020F0502020204030204" pitchFamily="34" charset="0"/>
                <a:cs typeface="Calibri" panose="020F0502020204030204" pitchFamily="34" charset="0"/>
              </a:rPr>
              <a:t>Case study -  fuzzy logic algorithms </a:t>
            </a:r>
            <a:endParaRPr lang="en-MY" b="1" dirty="0">
              <a:latin typeface="Calibri" panose="020F0502020204030204" pitchFamily="34" charset="0"/>
              <a:ea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19253517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D058508-6EC5-ECFC-919F-69AF38157BCC}"/>
              </a:ext>
            </a:extLst>
          </p:cNvPr>
          <p:cNvSpPr>
            <a:spLocks noGrp="1"/>
          </p:cNvSpPr>
          <p:nvPr>
            <p:ph type="title"/>
          </p:nvPr>
        </p:nvSpPr>
        <p:spPr>
          <a:xfrm>
            <a:off x="1025013" y="699422"/>
            <a:ext cx="10515600" cy="1325563"/>
          </a:xfrm>
        </p:spPr>
        <p:txBody>
          <a:bodyPr>
            <a:normAutofit fontScale="90000"/>
          </a:bodyPr>
          <a:lstStyle/>
          <a:p>
            <a:r>
              <a:rPr lang="en-US" sz="4900" b="1" dirty="0">
                <a:latin typeface="+mn-lt"/>
              </a:rPr>
              <a:t>What if we could amplify DNA without any thermal cycling</a:t>
            </a:r>
            <a:endParaRPr lang="en-MY" sz="4900" b="1" dirty="0">
              <a:latin typeface="+mn-lt"/>
            </a:endParaRPr>
          </a:p>
        </p:txBody>
      </p:sp>
      <p:sp>
        <p:nvSpPr>
          <p:cNvPr id="3" name="Content Placeholder 2">
            <a:extLst>
              <a:ext uri="{FF2B5EF4-FFF2-40B4-BE49-F238E27FC236}">
                <a16:creationId xmlns:a16="http://schemas.microsoft.com/office/drawing/2014/main" id="{B538EB1F-58F1-61A0-2987-1C3F970C9F9D}"/>
              </a:ext>
            </a:extLst>
          </p:cNvPr>
          <p:cNvSpPr>
            <a:spLocks noGrp="1"/>
          </p:cNvSpPr>
          <p:nvPr>
            <p:ph idx="1"/>
          </p:nvPr>
        </p:nvSpPr>
        <p:spPr>
          <a:xfrm>
            <a:off x="1182329" y="2506662"/>
            <a:ext cx="10515600" cy="4351338"/>
          </a:xfrm>
        </p:spPr>
        <p:txBody>
          <a:bodyPr>
            <a:normAutofit/>
          </a:bodyPr>
          <a:lstStyle/>
          <a:p>
            <a:r>
              <a:rPr kumimoji="0" lang="en-MY" sz="2400" b="0" i="0" u="none" strike="noStrike" kern="0" cap="none" spc="0" normalizeH="0" baseline="0" noProof="0" dirty="0">
                <a:ln>
                  <a:noFill/>
                </a:ln>
                <a:solidFill>
                  <a:prstClr val="black"/>
                </a:solidFill>
                <a:effectLst/>
                <a:uLnTx/>
                <a:uFillTx/>
                <a:ea typeface="Times New Roman" panose="02020603050405020304" pitchFamily="18" charset="0"/>
                <a:cs typeface="Times New Roman" panose="02020603050405020304" pitchFamily="18" charset="0"/>
              </a:rPr>
              <a:t>Recombinase Polymerase Amplification (</a:t>
            </a:r>
            <a:r>
              <a:rPr lang="en-MY" sz="2400" dirty="0"/>
              <a:t>RPA)</a:t>
            </a:r>
          </a:p>
          <a:p>
            <a:r>
              <a:rPr kumimoji="0" lang="en-MY" sz="2400" b="0" i="0" u="none" strike="noStrike" kern="0" cap="none" spc="0" normalizeH="0" baseline="0" noProof="0" dirty="0">
                <a:ln>
                  <a:noFill/>
                </a:ln>
                <a:solidFill>
                  <a:prstClr val="black"/>
                </a:solidFill>
                <a:effectLst/>
                <a:uLnTx/>
                <a:uFillTx/>
                <a:ea typeface="Times New Roman" panose="02020603050405020304" pitchFamily="18" charset="0"/>
                <a:cs typeface="Times New Roman" panose="02020603050405020304" pitchFamily="18" charset="0"/>
              </a:rPr>
              <a:t>Loop-Mediated Isothermal Amplification (</a:t>
            </a:r>
            <a:r>
              <a:rPr lang="en-MY" sz="2400" dirty="0"/>
              <a:t>LAMP)</a:t>
            </a:r>
          </a:p>
          <a:p>
            <a:r>
              <a:rPr lang="en-MY" sz="2400" dirty="0"/>
              <a:t>Clustered Regularly Interspaced Short Palindromic Repeats (CRISPR)</a:t>
            </a:r>
          </a:p>
        </p:txBody>
      </p:sp>
      <p:sp>
        <p:nvSpPr>
          <p:cNvPr id="4" name="Title 1">
            <a:extLst>
              <a:ext uri="{FF2B5EF4-FFF2-40B4-BE49-F238E27FC236}">
                <a16:creationId xmlns:a16="http://schemas.microsoft.com/office/drawing/2014/main" id="{E1CDEE74-1401-4176-B4C3-0954AE981D98}"/>
              </a:ext>
            </a:extLst>
          </p:cNvPr>
          <p:cNvSpPr txBox="1">
            <a:spLocks/>
          </p:cNvSpPr>
          <p:nvPr/>
        </p:nvSpPr>
        <p:spPr>
          <a:xfrm>
            <a:off x="0" y="4558584"/>
            <a:ext cx="10515600" cy="1325563"/>
          </a:xfrm>
          <a:prstGeom prst="rect">
            <a:avLst/>
          </a:prstGeom>
        </p:spPr>
        <p:txBody>
          <a:bodyPr vert="horz" lIns="91440" tIns="45720" rIns="91440" bIns="45720" rtlCol="0" anchor="ctr">
            <a:normAutofit fontScale="975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US" b="1" dirty="0">
                <a:latin typeface="+mn-lt"/>
              </a:rPr>
              <a:t>Isothermal amplification!</a:t>
            </a:r>
          </a:p>
          <a:p>
            <a:pPr algn="ctr"/>
            <a:r>
              <a:rPr lang="en-US" b="1" dirty="0">
                <a:latin typeface="+mn-lt"/>
              </a:rPr>
              <a:t>Works at a single temperature</a:t>
            </a:r>
            <a:endParaRPr lang="en-MY" b="1" dirty="0">
              <a:latin typeface="+mn-lt"/>
            </a:endParaRPr>
          </a:p>
        </p:txBody>
      </p:sp>
    </p:spTree>
    <p:extLst>
      <p:ext uri="{BB962C8B-B14F-4D97-AF65-F5344CB8AC3E}">
        <p14:creationId xmlns:p14="http://schemas.microsoft.com/office/powerpoint/2010/main" val="125741838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CB48F94-25C3-6A29-50EB-8578CEBFF623}"/>
              </a:ext>
            </a:extLst>
          </p:cNvPr>
          <p:cNvSpPr>
            <a:spLocks noGrp="1"/>
          </p:cNvSpPr>
          <p:nvPr>
            <p:ph type="title"/>
          </p:nvPr>
        </p:nvSpPr>
        <p:spPr>
          <a:xfrm>
            <a:off x="838199" y="365125"/>
            <a:ext cx="10773697" cy="1325563"/>
          </a:xfrm>
        </p:spPr>
        <p:txBody>
          <a:bodyPr>
            <a:noAutofit/>
          </a:bodyPr>
          <a:lstStyle/>
          <a:p>
            <a:pPr marR="0" lvl="0" algn="l" defTabSz="914400" rtl="0" eaLnBrk="1" fontAlgn="auto" latinLnBrk="0" hangingPunct="1">
              <a:lnSpc>
                <a:spcPct val="90000"/>
              </a:lnSpc>
              <a:spcBef>
                <a:spcPts val="1000"/>
              </a:spcBef>
              <a:spcAft>
                <a:spcPts val="0"/>
              </a:spcAft>
              <a:buClrTx/>
              <a:buSzTx/>
              <a:tabLst/>
              <a:defRPr/>
            </a:pPr>
            <a:r>
              <a:rPr kumimoji="0" lang="en-MY" b="1" i="0" u="none" strike="noStrike" kern="0" cap="none" spc="0" normalizeH="0" baseline="0" noProof="0" dirty="0">
                <a:ln>
                  <a:noFill/>
                </a:ln>
                <a:solidFill>
                  <a:prstClr val="black"/>
                </a:solidFill>
                <a:effectLst/>
                <a:uLnTx/>
                <a:uFillTx/>
                <a:latin typeface="+mn-lt"/>
                <a:ea typeface="Times New Roman" panose="02020603050405020304" pitchFamily="18" charset="0"/>
                <a:cs typeface="Times New Roman" panose="02020603050405020304" pitchFamily="18" charset="0"/>
              </a:rPr>
              <a:t>Recombinase Polymerase Amplification (</a:t>
            </a:r>
            <a:r>
              <a:rPr kumimoji="0" lang="en-MY" b="1" i="0" u="none" strike="noStrike" kern="1200" cap="none" spc="0" normalizeH="0" baseline="0" noProof="0" dirty="0">
                <a:ln>
                  <a:noFill/>
                </a:ln>
                <a:solidFill>
                  <a:prstClr val="black"/>
                </a:solidFill>
                <a:effectLst/>
                <a:uLnTx/>
                <a:uFillTx/>
                <a:latin typeface="+mn-lt"/>
                <a:ea typeface="+mn-ea"/>
                <a:cs typeface="+mn-cs"/>
              </a:rPr>
              <a:t>RPA)</a:t>
            </a:r>
            <a:br>
              <a:rPr kumimoji="0" lang="en-MY" b="1" i="0" u="none" strike="noStrike" kern="1200" cap="none" spc="0" normalizeH="0" baseline="0" noProof="0" dirty="0">
                <a:ln>
                  <a:noFill/>
                </a:ln>
                <a:solidFill>
                  <a:prstClr val="black"/>
                </a:solidFill>
                <a:effectLst/>
                <a:uLnTx/>
                <a:uFillTx/>
                <a:latin typeface="+mn-lt"/>
                <a:ea typeface="+mn-ea"/>
                <a:cs typeface="+mn-cs"/>
              </a:rPr>
            </a:br>
            <a:endParaRPr lang="en-MY" b="1" dirty="0">
              <a:latin typeface="+mn-lt"/>
            </a:endParaRPr>
          </a:p>
        </p:txBody>
      </p:sp>
      <p:sp>
        <p:nvSpPr>
          <p:cNvPr id="3" name="Content Placeholder 2">
            <a:extLst>
              <a:ext uri="{FF2B5EF4-FFF2-40B4-BE49-F238E27FC236}">
                <a16:creationId xmlns:a16="http://schemas.microsoft.com/office/drawing/2014/main" id="{B2D70833-1E65-E909-F485-89DE6C1B8EF5}"/>
              </a:ext>
            </a:extLst>
          </p:cNvPr>
          <p:cNvSpPr>
            <a:spLocks noGrp="1"/>
          </p:cNvSpPr>
          <p:nvPr>
            <p:ph idx="1"/>
          </p:nvPr>
        </p:nvSpPr>
        <p:spPr>
          <a:xfrm>
            <a:off x="226143" y="1373342"/>
            <a:ext cx="11127658" cy="5253600"/>
          </a:xfrm>
        </p:spPr>
        <p:txBody>
          <a:bodyPr>
            <a:normAutofit fontScale="55000" lnSpcReduction="20000"/>
          </a:bodyPr>
          <a:lstStyle/>
          <a:p>
            <a:pPr lvl="1">
              <a:lnSpc>
                <a:spcPct val="107000"/>
              </a:lnSpc>
              <a:spcAft>
                <a:spcPts val="800"/>
              </a:spcAft>
              <a:buSzPts val="1000"/>
              <a:tabLst>
                <a:tab pos="914400" algn="l"/>
              </a:tabLst>
            </a:pPr>
            <a:r>
              <a:rPr lang="en-MY" sz="4400" kern="0" dirty="0">
                <a:effectLst/>
                <a:latin typeface="Times New Roman" panose="02020603050405020304" pitchFamily="18" charset="0"/>
                <a:ea typeface="Times New Roman" panose="02020603050405020304" pitchFamily="18" charset="0"/>
                <a:cs typeface="Times New Roman" panose="02020603050405020304" pitchFamily="18" charset="0"/>
              </a:rPr>
              <a:t>RPA uses </a:t>
            </a:r>
            <a:r>
              <a:rPr lang="en-MY" sz="4400" kern="0" dirty="0">
                <a:solidFill>
                  <a:srgbClr val="FF0000"/>
                </a:solidFill>
                <a:effectLst/>
                <a:latin typeface="Times New Roman" panose="02020603050405020304" pitchFamily="18" charset="0"/>
                <a:ea typeface="Times New Roman" panose="02020603050405020304" pitchFamily="18" charset="0"/>
                <a:cs typeface="Times New Roman" panose="02020603050405020304" pitchFamily="18" charset="0"/>
              </a:rPr>
              <a:t>recombinase</a:t>
            </a:r>
            <a:r>
              <a:rPr lang="en-MY" sz="4400" kern="0" dirty="0">
                <a:effectLst/>
                <a:latin typeface="Times New Roman" panose="02020603050405020304" pitchFamily="18" charset="0"/>
                <a:ea typeface="Times New Roman" panose="02020603050405020304" pitchFamily="18" charset="0"/>
                <a:cs typeface="Times New Roman" panose="02020603050405020304" pitchFamily="18" charset="0"/>
              </a:rPr>
              <a:t> that bind to </a:t>
            </a:r>
            <a:r>
              <a:rPr lang="en-MY" sz="4400" kern="0" dirty="0">
                <a:solidFill>
                  <a:srgbClr val="FF0000"/>
                </a:solidFill>
                <a:effectLst/>
                <a:latin typeface="Times New Roman" panose="02020603050405020304" pitchFamily="18" charset="0"/>
                <a:ea typeface="Times New Roman" panose="02020603050405020304" pitchFamily="18" charset="0"/>
                <a:cs typeface="Times New Roman" panose="02020603050405020304" pitchFamily="18" charset="0"/>
              </a:rPr>
              <a:t>sequence/target-specific primers </a:t>
            </a:r>
            <a:r>
              <a:rPr lang="en-MY" sz="4400" kern="0" dirty="0">
                <a:effectLst/>
                <a:latin typeface="Times New Roman" panose="02020603050405020304" pitchFamily="18" charset="0"/>
                <a:ea typeface="Times New Roman" panose="02020603050405020304" pitchFamily="18" charset="0"/>
                <a:cs typeface="Times New Roman" panose="02020603050405020304" pitchFamily="18" charset="0"/>
              </a:rPr>
              <a:t>(nucleoprotein filament) and scan the double-stranded DNA (</a:t>
            </a:r>
            <a:r>
              <a:rPr lang="en-MY" sz="4400" kern="0" dirty="0">
                <a:latin typeface="Times New Roman" panose="02020603050405020304" pitchFamily="18" charset="0"/>
                <a:ea typeface="Times New Roman" panose="02020603050405020304" pitchFamily="18" charset="0"/>
                <a:cs typeface="Times New Roman" panose="02020603050405020304" pitchFamily="18" charset="0"/>
              </a:rPr>
              <a:t>sample) to look for homologous sequences</a:t>
            </a:r>
            <a:r>
              <a:rPr lang="en-MY" sz="4400" kern="0" dirty="0">
                <a:effectLst/>
                <a:latin typeface="Times New Roman" panose="02020603050405020304" pitchFamily="18" charset="0"/>
                <a:ea typeface="Times New Roman" panose="02020603050405020304" pitchFamily="18" charset="0"/>
                <a:cs typeface="Times New Roman" panose="02020603050405020304" pitchFamily="18" charset="0"/>
              </a:rPr>
              <a:t>.</a:t>
            </a:r>
          </a:p>
          <a:p>
            <a:pPr lvl="1">
              <a:lnSpc>
                <a:spcPct val="107000"/>
              </a:lnSpc>
              <a:spcAft>
                <a:spcPts val="800"/>
              </a:spcAft>
              <a:buSzPts val="1000"/>
              <a:tabLst>
                <a:tab pos="914400" algn="l"/>
              </a:tabLst>
            </a:pPr>
            <a:r>
              <a:rPr lang="en-MY" sz="4400" kern="0" dirty="0">
                <a:effectLst/>
                <a:latin typeface="Times New Roman" panose="02020603050405020304" pitchFamily="18" charset="0"/>
                <a:ea typeface="Times New Roman" panose="02020603050405020304" pitchFamily="18" charset="0"/>
                <a:cs typeface="Times New Roman" panose="02020603050405020304" pitchFamily="18" charset="0"/>
              </a:rPr>
              <a:t>Once the target is </a:t>
            </a:r>
            <a:r>
              <a:rPr lang="en-MY" sz="4400" kern="0" dirty="0">
                <a:latin typeface="Times New Roman" panose="02020603050405020304" pitchFamily="18" charset="0"/>
                <a:ea typeface="Times New Roman" panose="02020603050405020304" pitchFamily="18" charset="0"/>
                <a:cs typeface="Times New Roman" panose="02020603050405020304" pitchFamily="18" charset="0"/>
              </a:rPr>
              <a:t>found and </a:t>
            </a:r>
            <a:r>
              <a:rPr lang="en-MY" sz="4400" kern="0" dirty="0">
                <a:effectLst/>
                <a:latin typeface="Times New Roman" panose="02020603050405020304" pitchFamily="18" charset="0"/>
                <a:ea typeface="Times New Roman" panose="02020603050405020304" pitchFamily="18" charset="0"/>
                <a:cs typeface="Times New Roman" panose="02020603050405020304" pitchFamily="18" charset="0"/>
              </a:rPr>
              <a:t>primers are inserted, </a:t>
            </a:r>
            <a:r>
              <a:rPr lang="en-MY" sz="4400" kern="0" dirty="0">
                <a:solidFill>
                  <a:srgbClr val="FF0000"/>
                </a:solidFill>
                <a:effectLst/>
                <a:latin typeface="Times New Roman" panose="02020603050405020304" pitchFamily="18" charset="0"/>
                <a:ea typeface="Times New Roman" panose="02020603050405020304" pitchFamily="18" charset="0"/>
                <a:cs typeface="Times New Roman" panose="02020603050405020304" pitchFamily="18" charset="0"/>
              </a:rPr>
              <a:t>single-stranded DNA binding proteins </a:t>
            </a:r>
            <a:r>
              <a:rPr lang="en-MY" sz="4400" kern="0" dirty="0">
                <a:effectLst/>
                <a:latin typeface="Times New Roman" panose="02020603050405020304" pitchFamily="18" charset="0"/>
                <a:ea typeface="Times New Roman" panose="02020603050405020304" pitchFamily="18" charset="0"/>
                <a:cs typeface="Times New Roman" panose="02020603050405020304" pitchFamily="18" charset="0"/>
              </a:rPr>
              <a:t>stabilize and keep the DNA open.</a:t>
            </a:r>
          </a:p>
          <a:p>
            <a:pPr lvl="1">
              <a:lnSpc>
                <a:spcPct val="107000"/>
              </a:lnSpc>
              <a:spcAft>
                <a:spcPts val="800"/>
              </a:spcAft>
              <a:buSzPts val="1000"/>
              <a:tabLst>
                <a:tab pos="914400" algn="l"/>
              </a:tabLst>
            </a:pPr>
            <a:r>
              <a:rPr lang="en-US" sz="4400" b="0" i="0" u="none" strike="noStrike" baseline="0" dirty="0">
                <a:latin typeface="Times New Roman" panose="02020603050405020304" pitchFamily="18" charset="0"/>
                <a:cs typeface="Times New Roman" panose="02020603050405020304" pitchFamily="18" charset="0"/>
              </a:rPr>
              <a:t>Following this stabilization, the recombinase dissociates, exposing the 3' end </a:t>
            </a:r>
            <a:r>
              <a:rPr lang="en-US" sz="4400" b="0" i="0" u="none" strike="noStrike" baseline="0" dirty="0">
                <a:latin typeface="PalatinoLinotype-Roman"/>
              </a:rPr>
              <a:t>of the primer.</a:t>
            </a:r>
          </a:p>
          <a:p>
            <a:pPr lvl="1">
              <a:lnSpc>
                <a:spcPct val="107000"/>
              </a:lnSpc>
              <a:spcAft>
                <a:spcPts val="800"/>
              </a:spcAft>
              <a:buSzPts val="1000"/>
              <a:tabLst>
                <a:tab pos="914400" algn="l"/>
              </a:tabLst>
            </a:pPr>
            <a:r>
              <a:rPr lang="en-MY" sz="4400" b="0" i="0" u="none" strike="noStrike" kern="0" baseline="0" dirty="0">
                <a:latin typeface="Times New Roman" panose="02020603050405020304" pitchFamily="18" charset="0"/>
                <a:cs typeface="Times New Roman" panose="02020603050405020304" pitchFamily="18" charset="0"/>
              </a:rPr>
              <a:t>A</a:t>
            </a:r>
            <a:r>
              <a:rPr lang="en-MY" sz="4400" kern="0"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en-MY" sz="4400" kern="0" dirty="0">
                <a:solidFill>
                  <a:srgbClr val="FF0000"/>
                </a:solidFill>
                <a:effectLst/>
                <a:latin typeface="Times New Roman" panose="02020603050405020304" pitchFamily="18" charset="0"/>
                <a:ea typeface="Times New Roman" panose="02020603050405020304" pitchFamily="18" charset="0"/>
                <a:cs typeface="Times New Roman" panose="02020603050405020304" pitchFamily="18" charset="0"/>
              </a:rPr>
              <a:t>strand-displacing DNA polymerase then extends the primer (</a:t>
            </a:r>
            <a:r>
              <a:rPr lang="en-MY" sz="4400" kern="0" dirty="0">
                <a:effectLst/>
                <a:latin typeface="Times New Roman" panose="02020603050405020304" pitchFamily="18" charset="0"/>
                <a:ea typeface="Times New Roman" panose="02020603050405020304" pitchFamily="18" charset="0"/>
                <a:cs typeface="Times New Roman" panose="02020603050405020304" pitchFamily="18" charset="0"/>
              </a:rPr>
              <a:t>copies the template).</a:t>
            </a:r>
          </a:p>
          <a:p>
            <a:pPr lvl="1">
              <a:lnSpc>
                <a:spcPct val="107000"/>
              </a:lnSpc>
              <a:spcAft>
                <a:spcPts val="800"/>
              </a:spcAft>
              <a:buSzPts val="1000"/>
              <a:tabLst>
                <a:tab pos="914400" algn="l"/>
              </a:tabLst>
            </a:pPr>
            <a:r>
              <a:rPr lang="en-MY" sz="4400" kern="0" dirty="0">
                <a:effectLst/>
                <a:latin typeface="Times New Roman" panose="02020603050405020304" pitchFamily="18" charset="0"/>
                <a:ea typeface="Times New Roman" panose="02020603050405020304" pitchFamily="18" charset="0"/>
                <a:cs typeface="Times New Roman" panose="02020603050405020304" pitchFamily="18" charset="0"/>
              </a:rPr>
              <a:t>The reaction runs at </a:t>
            </a:r>
            <a:r>
              <a:rPr lang="en-MY" sz="4400" kern="0" dirty="0">
                <a:solidFill>
                  <a:srgbClr val="FF0000"/>
                </a:solidFill>
                <a:effectLst/>
                <a:latin typeface="Times New Roman" panose="02020603050405020304" pitchFamily="18" charset="0"/>
                <a:ea typeface="Times New Roman" panose="02020603050405020304" pitchFamily="18" charset="0"/>
                <a:cs typeface="Times New Roman" panose="02020603050405020304" pitchFamily="18" charset="0"/>
              </a:rPr>
              <a:t>37-</a:t>
            </a:r>
            <a:r>
              <a:rPr lang="en-MY" sz="4400" kern="0" dirty="0">
                <a:solidFill>
                  <a:srgbClr val="FF0000"/>
                </a:solidFill>
                <a:latin typeface="Times New Roman" panose="02020603050405020304" pitchFamily="18" charset="0"/>
                <a:ea typeface="Times New Roman" panose="02020603050405020304" pitchFamily="18" charset="0"/>
                <a:cs typeface="Times New Roman" panose="02020603050405020304" pitchFamily="18" charset="0"/>
              </a:rPr>
              <a:t>42</a:t>
            </a:r>
            <a:r>
              <a:rPr lang="en-MY" sz="4400" kern="0" dirty="0">
                <a:solidFill>
                  <a:srgbClr val="FF0000"/>
                </a:solidFill>
                <a:effectLst/>
                <a:latin typeface="Times New Roman" panose="02020603050405020304" pitchFamily="18" charset="0"/>
                <a:ea typeface="Times New Roman" panose="02020603050405020304" pitchFamily="18" charset="0"/>
                <a:cs typeface="Times New Roman" panose="02020603050405020304" pitchFamily="18" charset="0"/>
              </a:rPr>
              <a:t>°C</a:t>
            </a:r>
            <a:r>
              <a:rPr lang="en-MY" sz="4400" kern="0" dirty="0">
                <a:solidFill>
                  <a:srgbClr val="FF0000"/>
                </a:solidFill>
                <a:latin typeface="Times New Roman" panose="02020603050405020304" pitchFamily="18" charset="0"/>
                <a:ea typeface="Times New Roman" panose="02020603050405020304" pitchFamily="18" charset="0"/>
                <a:cs typeface="Times New Roman" panose="02020603050405020304" pitchFamily="18" charset="0"/>
              </a:rPr>
              <a:t>. </a:t>
            </a:r>
            <a:r>
              <a:rPr lang="en-MY" sz="4400" kern="0" dirty="0">
                <a:effectLst/>
                <a:latin typeface="Times New Roman" panose="02020603050405020304" pitchFamily="18" charset="0"/>
                <a:ea typeface="Times New Roman" panose="02020603050405020304" pitchFamily="18" charset="0"/>
                <a:cs typeface="Times New Roman" panose="02020603050405020304" pitchFamily="18" charset="0"/>
              </a:rPr>
              <a:t>Because it runs at body temperature, RPA requires minimal energy, allowing it to be powered by small hand-held batteries or heating blocks.</a:t>
            </a:r>
          </a:p>
          <a:p>
            <a:pPr lvl="1">
              <a:lnSpc>
                <a:spcPct val="107000"/>
              </a:lnSpc>
              <a:spcAft>
                <a:spcPts val="800"/>
              </a:spcAft>
              <a:buSzPts val="1000"/>
              <a:tabLst>
                <a:tab pos="914400" algn="l"/>
              </a:tabLst>
            </a:pPr>
            <a:r>
              <a:rPr lang="en-MY" sz="4400" kern="0" dirty="0">
                <a:effectLst/>
                <a:latin typeface="Times New Roman" panose="02020603050405020304" pitchFamily="18" charset="0"/>
                <a:ea typeface="Times New Roman" panose="02020603050405020304" pitchFamily="18" charset="0"/>
                <a:cs typeface="Times New Roman" panose="02020603050405020304" pitchFamily="18" charset="0"/>
              </a:rPr>
              <a:t>Results are generated in just 10 to 20 minutes. </a:t>
            </a:r>
            <a:endParaRPr lang="en-MY" sz="4400" kern="100" dirty="0">
              <a:effectLst/>
              <a:latin typeface="Calibri" panose="020F0502020204030204" pitchFamily="34" charset="0"/>
              <a:ea typeface="Calibri" panose="020F0502020204030204" pitchFamily="34" charset="0"/>
              <a:cs typeface="Times New Roman" panose="02020603050405020304" pitchFamily="18" charset="0"/>
            </a:endParaRPr>
          </a:p>
          <a:p>
            <a:endParaRPr lang="en-MY" dirty="0"/>
          </a:p>
        </p:txBody>
      </p:sp>
    </p:spTree>
    <p:extLst>
      <p:ext uri="{BB962C8B-B14F-4D97-AF65-F5344CB8AC3E}">
        <p14:creationId xmlns:p14="http://schemas.microsoft.com/office/powerpoint/2010/main" val="246513133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708C9F1D-75A1-8491-3AE0-0E25810E8E54}"/>
              </a:ext>
            </a:extLst>
          </p:cNvPr>
          <p:cNvPicPr>
            <a:picLocks noChangeAspect="1"/>
          </p:cNvPicPr>
          <p:nvPr/>
        </p:nvPicPr>
        <p:blipFill>
          <a:blip r:embed="rId2"/>
          <a:stretch>
            <a:fillRect/>
          </a:stretch>
        </p:blipFill>
        <p:spPr>
          <a:xfrm>
            <a:off x="213437" y="507589"/>
            <a:ext cx="6354512" cy="5842819"/>
          </a:xfrm>
          <a:prstGeom prst="rect">
            <a:avLst/>
          </a:prstGeom>
        </p:spPr>
      </p:pic>
      <p:sp>
        <p:nvSpPr>
          <p:cNvPr id="8" name="TextBox 7">
            <a:extLst>
              <a:ext uri="{FF2B5EF4-FFF2-40B4-BE49-F238E27FC236}">
                <a16:creationId xmlns:a16="http://schemas.microsoft.com/office/drawing/2014/main" id="{B98FAD71-76C3-53F6-4CEC-A26C40E87F24}"/>
              </a:ext>
            </a:extLst>
          </p:cNvPr>
          <p:cNvSpPr txBox="1"/>
          <p:nvPr/>
        </p:nvSpPr>
        <p:spPr>
          <a:xfrm>
            <a:off x="6410632" y="3923523"/>
            <a:ext cx="6096000" cy="1200329"/>
          </a:xfrm>
          <a:prstGeom prst="rect">
            <a:avLst/>
          </a:prstGeom>
          <a:noFill/>
        </p:spPr>
        <p:txBody>
          <a:bodyPr wrap="square">
            <a:spAutoFit/>
          </a:bodyPr>
          <a:lstStyle/>
          <a:p>
            <a:r>
              <a:rPr lang="en-MY" i="1" dirty="0">
                <a:hlinkClick r:id="rId3"/>
              </a:rPr>
              <a:t>https://www.thermofisher.com/my/en/home/life-science/pcr/isothermal-nucleic-acid-amplification/recombinase-polymerase-amplification.html</a:t>
            </a:r>
            <a:endParaRPr lang="en-MY" i="1" dirty="0"/>
          </a:p>
          <a:p>
            <a:endParaRPr lang="en-MY" dirty="0"/>
          </a:p>
        </p:txBody>
      </p:sp>
      <p:sp>
        <p:nvSpPr>
          <p:cNvPr id="10" name="TextBox 9">
            <a:extLst>
              <a:ext uri="{FF2B5EF4-FFF2-40B4-BE49-F238E27FC236}">
                <a16:creationId xmlns:a16="http://schemas.microsoft.com/office/drawing/2014/main" id="{CAB5002A-217D-0152-0DE8-11419DAE964F}"/>
              </a:ext>
            </a:extLst>
          </p:cNvPr>
          <p:cNvSpPr txBox="1"/>
          <p:nvPr/>
        </p:nvSpPr>
        <p:spPr>
          <a:xfrm>
            <a:off x="1809136" y="6245632"/>
            <a:ext cx="2920180" cy="369332"/>
          </a:xfrm>
          <a:prstGeom prst="rect">
            <a:avLst/>
          </a:prstGeom>
          <a:noFill/>
        </p:spPr>
        <p:txBody>
          <a:bodyPr wrap="square">
            <a:spAutoFit/>
          </a:bodyPr>
          <a:lstStyle/>
          <a:p>
            <a:r>
              <a:rPr lang="en-MY" dirty="0"/>
              <a:t> </a:t>
            </a:r>
            <a:r>
              <a:rPr lang="en-MY" dirty="0" err="1"/>
              <a:t>Thermo</a:t>
            </a:r>
            <a:r>
              <a:rPr lang="en-MY" dirty="0"/>
              <a:t> Fisher Scientific Inc.</a:t>
            </a:r>
          </a:p>
        </p:txBody>
      </p:sp>
      <p:sp>
        <p:nvSpPr>
          <p:cNvPr id="14" name="Title 1">
            <a:extLst>
              <a:ext uri="{FF2B5EF4-FFF2-40B4-BE49-F238E27FC236}">
                <a16:creationId xmlns:a16="http://schemas.microsoft.com/office/drawing/2014/main" id="{0636C8B8-4193-4751-C913-75819883F9AC}"/>
              </a:ext>
            </a:extLst>
          </p:cNvPr>
          <p:cNvSpPr txBox="1">
            <a:spLocks/>
          </p:cNvSpPr>
          <p:nvPr/>
        </p:nvSpPr>
        <p:spPr>
          <a:xfrm>
            <a:off x="7098891" y="905899"/>
            <a:ext cx="4611328" cy="1325563"/>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MY" b="1" kern="0" dirty="0">
                <a:solidFill>
                  <a:prstClr val="black"/>
                </a:solidFill>
                <a:latin typeface="Calibri" panose="020F0502020204030204" pitchFamily="34" charset="0"/>
                <a:ea typeface="Calibri" panose="020F0502020204030204" pitchFamily="34" charset="0"/>
                <a:cs typeface="Calibri" panose="020F0502020204030204" pitchFamily="34" charset="0"/>
              </a:rPr>
              <a:t>Schematic diagram on the mechanism of RPA </a:t>
            </a:r>
            <a:endParaRPr lang="en-MY" b="1" dirty="0">
              <a:latin typeface="Calibri" panose="020F0502020204030204" pitchFamily="34" charset="0"/>
              <a:ea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340496650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F0B578C-157D-0982-DE99-2700C1455926}"/>
              </a:ext>
            </a:extLst>
          </p:cNvPr>
          <p:cNvSpPr>
            <a:spLocks noGrp="1"/>
          </p:cNvSpPr>
          <p:nvPr>
            <p:ph type="title"/>
          </p:nvPr>
        </p:nvSpPr>
        <p:spPr/>
        <p:txBody>
          <a:bodyPr>
            <a:normAutofit/>
          </a:bodyPr>
          <a:lstStyle/>
          <a:p>
            <a:r>
              <a:rPr kumimoji="0" lang="en-MY" b="1" i="0" u="none" strike="noStrike" kern="0" cap="none" spc="0" normalizeH="0" baseline="0" noProof="0" dirty="0">
                <a:ln>
                  <a:noFill/>
                </a:ln>
                <a:solidFill>
                  <a:prstClr val="black"/>
                </a:solidFill>
                <a:effectLst/>
                <a:uLnTx/>
                <a:uFillTx/>
                <a:latin typeface="+mn-lt"/>
                <a:ea typeface="Times New Roman" panose="02020603050405020304" pitchFamily="18" charset="0"/>
                <a:cs typeface="Times New Roman" panose="02020603050405020304" pitchFamily="18" charset="0"/>
              </a:rPr>
              <a:t>How do we </a:t>
            </a:r>
            <a:r>
              <a:rPr lang="en-MY" b="1" kern="0" dirty="0">
                <a:solidFill>
                  <a:prstClr val="black"/>
                </a:solidFill>
                <a:latin typeface="+mn-lt"/>
                <a:ea typeface="Times New Roman" panose="02020603050405020304" pitchFamily="18" charset="0"/>
                <a:cs typeface="Times New Roman" panose="02020603050405020304" pitchFamily="18" charset="0"/>
              </a:rPr>
              <a:t>read</a:t>
            </a:r>
            <a:r>
              <a:rPr kumimoji="0" lang="en-MY" b="1" i="0" u="none" strike="noStrike" kern="0" cap="none" spc="0" normalizeH="0" baseline="0" noProof="0" dirty="0">
                <a:ln>
                  <a:noFill/>
                </a:ln>
                <a:solidFill>
                  <a:prstClr val="black"/>
                </a:solidFill>
                <a:effectLst/>
                <a:uLnTx/>
                <a:uFillTx/>
                <a:latin typeface="+mn-lt"/>
                <a:ea typeface="Times New Roman" panose="02020603050405020304" pitchFamily="18" charset="0"/>
                <a:cs typeface="Times New Roman" panose="02020603050405020304" pitchFamily="18" charset="0"/>
              </a:rPr>
              <a:t> the RPA result without lab equipment?</a:t>
            </a:r>
            <a:endParaRPr lang="en-MY" b="1" dirty="0">
              <a:latin typeface="+mn-lt"/>
            </a:endParaRPr>
          </a:p>
        </p:txBody>
      </p:sp>
      <p:sp>
        <p:nvSpPr>
          <p:cNvPr id="3" name="Content Placeholder 2">
            <a:extLst>
              <a:ext uri="{FF2B5EF4-FFF2-40B4-BE49-F238E27FC236}">
                <a16:creationId xmlns:a16="http://schemas.microsoft.com/office/drawing/2014/main" id="{0680CE73-A226-1A79-3C1E-080D80F648CE}"/>
              </a:ext>
            </a:extLst>
          </p:cNvPr>
          <p:cNvSpPr>
            <a:spLocks noGrp="1"/>
          </p:cNvSpPr>
          <p:nvPr>
            <p:ph idx="1"/>
          </p:nvPr>
        </p:nvSpPr>
        <p:spPr>
          <a:xfrm>
            <a:off x="680883" y="2082543"/>
            <a:ext cx="11235813" cy="4986850"/>
          </a:xfrm>
        </p:spPr>
        <p:txBody>
          <a:bodyPr>
            <a:normAutofit fontScale="85000" lnSpcReduction="20000"/>
          </a:bodyPr>
          <a:lstStyle/>
          <a:p>
            <a:pPr lvl="1">
              <a:lnSpc>
                <a:spcPct val="107000"/>
              </a:lnSpc>
              <a:spcAft>
                <a:spcPts val="800"/>
              </a:spcAft>
              <a:buSzPts val="1000"/>
              <a:tabLst>
                <a:tab pos="914400" algn="l"/>
              </a:tabLst>
            </a:pPr>
            <a:r>
              <a:rPr lang="en-MY" sz="2800" kern="0" dirty="0">
                <a:effectLst/>
                <a:latin typeface="Times New Roman" panose="02020603050405020304" pitchFamily="18" charset="0"/>
                <a:ea typeface="Times New Roman" panose="02020603050405020304" pitchFamily="18" charset="0"/>
                <a:cs typeface="Times New Roman" panose="02020603050405020304" pitchFamily="18" charset="0"/>
              </a:rPr>
              <a:t>We couple it with a Nucleic Acid Lateral Flow Immunoassay</a:t>
            </a:r>
            <a:r>
              <a:rPr lang="en-MY" sz="2800" kern="0" dirty="0">
                <a:latin typeface="Times New Roman" panose="02020603050405020304" pitchFamily="18" charset="0"/>
                <a:ea typeface="Times New Roman" panose="02020603050405020304" pitchFamily="18" charset="0"/>
                <a:cs typeface="Times New Roman" panose="02020603050405020304" pitchFamily="18" charset="0"/>
              </a:rPr>
              <a:t> (</a:t>
            </a:r>
            <a:r>
              <a:rPr lang="en-MY" sz="2800" kern="0" dirty="0">
                <a:effectLst/>
                <a:latin typeface="Times New Roman" panose="02020603050405020304" pitchFamily="18" charset="0"/>
                <a:ea typeface="Times New Roman" panose="02020603050405020304" pitchFamily="18" charset="0"/>
                <a:cs typeface="Times New Roman" panose="02020603050405020304" pitchFamily="18" charset="0"/>
              </a:rPr>
              <a:t>NALFIA).</a:t>
            </a:r>
          </a:p>
          <a:p>
            <a:pPr lvl="1">
              <a:lnSpc>
                <a:spcPct val="107000"/>
              </a:lnSpc>
              <a:spcAft>
                <a:spcPts val="800"/>
              </a:spcAft>
              <a:buSzPts val="1000"/>
              <a:tabLst>
                <a:tab pos="914400" algn="l"/>
              </a:tabLst>
            </a:pPr>
            <a:r>
              <a:rPr lang="en-MY" sz="2800" kern="0" dirty="0">
                <a:effectLst/>
                <a:latin typeface="Times New Roman" panose="02020603050405020304" pitchFamily="18" charset="0"/>
                <a:ea typeface="Times New Roman" panose="02020603050405020304" pitchFamily="18" charset="0"/>
                <a:cs typeface="Times New Roman" panose="02020603050405020304" pitchFamily="18" charset="0"/>
              </a:rPr>
              <a:t>In this assay, we label the forward primer with FAM and the reverse primer with Biotin.</a:t>
            </a:r>
          </a:p>
          <a:p>
            <a:pPr lvl="1">
              <a:lnSpc>
                <a:spcPct val="107000"/>
              </a:lnSpc>
              <a:spcAft>
                <a:spcPts val="800"/>
              </a:spcAft>
              <a:buSzPts val="1000"/>
              <a:tabLst>
                <a:tab pos="914400" algn="l"/>
              </a:tabLst>
            </a:pPr>
            <a:r>
              <a:rPr lang="en-MY" sz="2800" kern="0" dirty="0">
                <a:effectLst/>
                <a:latin typeface="Times New Roman" panose="02020603050405020304" pitchFamily="18" charset="0"/>
                <a:ea typeface="Times New Roman" panose="02020603050405020304" pitchFamily="18" charset="0"/>
                <a:cs typeface="Times New Roman" panose="02020603050405020304" pitchFamily="18" charset="0"/>
              </a:rPr>
              <a:t>If porcine DNA is present, RPA creates amplicons containing FAM (</a:t>
            </a:r>
            <a:r>
              <a:rPr lang="en-US" sz="2800" kern="0" dirty="0">
                <a:solidFill>
                  <a:srgbClr val="FF0000"/>
                </a:solidFill>
                <a:effectLst/>
                <a:latin typeface="Times New Roman" panose="02020603050405020304" pitchFamily="18" charset="0"/>
                <a:ea typeface="Times New Roman" panose="02020603050405020304" pitchFamily="18" charset="0"/>
                <a:cs typeface="Times New Roman" panose="02020603050405020304" pitchFamily="18" charset="0"/>
              </a:rPr>
              <a:t>6-carboxyfluorescein - a common hapten label attached to primers or probes, allowing the FAM-tagged amplicon to be captured or detected by anti-FAM antibodies on the strip</a:t>
            </a:r>
            <a:r>
              <a:rPr lang="en-US" sz="2800" kern="0"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en-MY" sz="2800" kern="0" dirty="0">
                <a:effectLst/>
                <a:latin typeface="Times New Roman" panose="02020603050405020304" pitchFamily="18" charset="0"/>
                <a:ea typeface="Times New Roman" panose="02020603050405020304" pitchFamily="18" charset="0"/>
                <a:cs typeface="Times New Roman" panose="02020603050405020304" pitchFamily="18" charset="0"/>
              </a:rPr>
              <a:t>at one end and Biotin at the other</a:t>
            </a:r>
            <a:r>
              <a:rPr lang="en-MY" sz="2800" kern="0" dirty="0">
                <a:latin typeface="Times New Roman" panose="02020603050405020304" pitchFamily="18" charset="0"/>
                <a:ea typeface="Times New Roman" panose="02020603050405020304" pitchFamily="18" charset="0"/>
                <a:cs typeface="Times New Roman" panose="02020603050405020304" pitchFamily="18" charset="0"/>
              </a:rPr>
              <a:t>.</a:t>
            </a:r>
            <a:endParaRPr lang="en-MY" sz="2800" kern="0" dirty="0">
              <a:effectLst/>
              <a:latin typeface="Times New Roman" panose="02020603050405020304" pitchFamily="18" charset="0"/>
              <a:ea typeface="Times New Roman" panose="02020603050405020304" pitchFamily="18" charset="0"/>
              <a:cs typeface="Times New Roman" panose="02020603050405020304" pitchFamily="18" charset="0"/>
            </a:endParaRPr>
          </a:p>
          <a:p>
            <a:pPr lvl="1">
              <a:lnSpc>
                <a:spcPct val="107000"/>
              </a:lnSpc>
              <a:spcAft>
                <a:spcPts val="800"/>
              </a:spcAft>
              <a:buSzPts val="1000"/>
              <a:tabLst>
                <a:tab pos="914400" algn="l"/>
              </a:tabLst>
            </a:pPr>
            <a:r>
              <a:rPr lang="en-MY" sz="2800" kern="0" dirty="0">
                <a:effectLst/>
                <a:latin typeface="Times New Roman" panose="02020603050405020304" pitchFamily="18" charset="0"/>
                <a:ea typeface="Times New Roman" panose="02020603050405020304" pitchFamily="18" charset="0"/>
                <a:cs typeface="Times New Roman" panose="02020603050405020304" pitchFamily="18" charset="0"/>
              </a:rPr>
              <a:t>When loaded onto a lateral flow cassette, the amplicons flow across a paper strip. They bind to anti-biotin carbon particles, migrate, and are captured by anti-FAM antibodies </a:t>
            </a:r>
            <a:r>
              <a:rPr lang="en-MY" sz="2800" kern="0" dirty="0">
                <a:solidFill>
                  <a:srgbClr val="FF0000"/>
                </a:solidFill>
                <a:effectLst/>
                <a:latin typeface="Times New Roman" panose="02020603050405020304" pitchFamily="18" charset="0"/>
                <a:ea typeface="Times New Roman" panose="02020603050405020304" pitchFamily="18" charset="0"/>
                <a:cs typeface="Times New Roman" panose="02020603050405020304" pitchFamily="18" charset="0"/>
              </a:rPr>
              <a:t>forming a visible dark line</a:t>
            </a:r>
            <a:r>
              <a:rPr lang="en-MY" sz="2800" kern="0" dirty="0">
                <a:effectLst/>
                <a:latin typeface="Times New Roman" panose="02020603050405020304" pitchFamily="18" charset="0"/>
                <a:ea typeface="Times New Roman" panose="02020603050405020304" pitchFamily="18" charset="0"/>
                <a:cs typeface="Times New Roman" panose="02020603050405020304" pitchFamily="18" charset="0"/>
              </a:rPr>
              <a:t>, indicating a positive result.</a:t>
            </a:r>
          </a:p>
          <a:p>
            <a:pPr lvl="1">
              <a:lnSpc>
                <a:spcPct val="107000"/>
              </a:lnSpc>
              <a:spcAft>
                <a:spcPts val="800"/>
              </a:spcAft>
              <a:buSzPts val="1000"/>
              <a:tabLst>
                <a:tab pos="914400" algn="l"/>
              </a:tabLst>
            </a:pPr>
            <a:r>
              <a:rPr lang="en-MY" sz="2800" kern="0" dirty="0">
                <a:effectLst/>
                <a:latin typeface="Times New Roman" panose="02020603050405020304" pitchFamily="18" charset="0"/>
                <a:ea typeface="Times New Roman" panose="02020603050405020304" pitchFamily="18" charset="0"/>
                <a:cs typeface="Times New Roman" panose="02020603050405020304" pitchFamily="18" charset="0"/>
              </a:rPr>
              <a:t>This method requires no computer, </a:t>
            </a:r>
            <a:r>
              <a:rPr lang="en-MY" sz="2800" kern="0" dirty="0">
                <a:solidFill>
                  <a:srgbClr val="FF0000"/>
                </a:solidFill>
                <a:effectLst/>
                <a:latin typeface="Times New Roman" panose="02020603050405020304" pitchFamily="18" charset="0"/>
                <a:ea typeface="Times New Roman" panose="02020603050405020304" pitchFamily="18" charset="0"/>
                <a:cs typeface="Times New Roman" panose="02020603050405020304" pitchFamily="18" charset="0"/>
              </a:rPr>
              <a:t>and can achieve a limit of detection as low as </a:t>
            </a:r>
            <a:r>
              <a:rPr lang="en-MY" sz="2800" kern="0" dirty="0">
                <a:effectLst/>
                <a:latin typeface="Times New Roman" panose="02020603050405020304" pitchFamily="18" charset="0"/>
                <a:ea typeface="Times New Roman" panose="02020603050405020304" pitchFamily="18" charset="0"/>
                <a:cs typeface="Times New Roman" panose="02020603050405020304" pitchFamily="18" charset="0"/>
              </a:rPr>
              <a:t>0.01 ng/µL</a:t>
            </a:r>
            <a:r>
              <a:rPr lang="en-MY" sz="2800" kern="0" dirty="0">
                <a:latin typeface="Times New Roman" panose="02020603050405020304" pitchFamily="18" charset="0"/>
                <a:ea typeface="Times New Roman" panose="02020603050405020304" pitchFamily="18" charset="0"/>
                <a:cs typeface="Times New Roman" panose="02020603050405020304" pitchFamily="18" charset="0"/>
              </a:rPr>
              <a:t>.</a:t>
            </a:r>
            <a:endParaRPr lang="en-MY" dirty="0"/>
          </a:p>
        </p:txBody>
      </p:sp>
    </p:spTree>
    <p:extLst>
      <p:ext uri="{BB962C8B-B14F-4D97-AF65-F5344CB8AC3E}">
        <p14:creationId xmlns:p14="http://schemas.microsoft.com/office/powerpoint/2010/main" val="378377588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C5313693-53F7-1D95-4CEF-837FD9C80397}"/>
              </a:ext>
            </a:extLst>
          </p:cNvPr>
          <p:cNvPicPr>
            <a:picLocks noChangeAspect="1"/>
          </p:cNvPicPr>
          <p:nvPr/>
        </p:nvPicPr>
        <p:blipFill>
          <a:blip r:embed="rId2"/>
          <a:stretch>
            <a:fillRect/>
          </a:stretch>
        </p:blipFill>
        <p:spPr>
          <a:xfrm>
            <a:off x="323910" y="1566508"/>
            <a:ext cx="5991760" cy="3969054"/>
          </a:xfrm>
          <a:prstGeom prst="rect">
            <a:avLst/>
          </a:prstGeom>
        </p:spPr>
      </p:pic>
      <p:pic>
        <p:nvPicPr>
          <p:cNvPr id="7" name="Picture 6">
            <a:extLst>
              <a:ext uri="{FF2B5EF4-FFF2-40B4-BE49-F238E27FC236}">
                <a16:creationId xmlns:a16="http://schemas.microsoft.com/office/drawing/2014/main" id="{07D3F8EF-CC00-DEB1-FD3A-6B127EB33348}"/>
              </a:ext>
            </a:extLst>
          </p:cNvPr>
          <p:cNvPicPr>
            <a:picLocks noChangeAspect="1"/>
          </p:cNvPicPr>
          <p:nvPr/>
        </p:nvPicPr>
        <p:blipFill>
          <a:blip r:embed="rId3"/>
          <a:stretch>
            <a:fillRect/>
          </a:stretch>
        </p:blipFill>
        <p:spPr>
          <a:xfrm>
            <a:off x="6489291" y="1566508"/>
            <a:ext cx="5447625" cy="4027335"/>
          </a:xfrm>
          <a:prstGeom prst="rect">
            <a:avLst/>
          </a:prstGeom>
        </p:spPr>
      </p:pic>
      <p:sp>
        <p:nvSpPr>
          <p:cNvPr id="9" name="TextBox 8">
            <a:extLst>
              <a:ext uri="{FF2B5EF4-FFF2-40B4-BE49-F238E27FC236}">
                <a16:creationId xmlns:a16="http://schemas.microsoft.com/office/drawing/2014/main" id="{8EB8E5BF-7D87-FFF6-587C-D5FFABFA2FEA}"/>
              </a:ext>
            </a:extLst>
          </p:cNvPr>
          <p:cNvSpPr txBox="1"/>
          <p:nvPr/>
        </p:nvSpPr>
        <p:spPr>
          <a:xfrm>
            <a:off x="3019057" y="5792693"/>
            <a:ext cx="4974568" cy="369332"/>
          </a:xfrm>
          <a:prstGeom prst="rect">
            <a:avLst/>
          </a:prstGeom>
          <a:noFill/>
        </p:spPr>
        <p:txBody>
          <a:bodyPr wrap="square">
            <a:spAutoFit/>
          </a:bodyPr>
          <a:lstStyle/>
          <a:p>
            <a:r>
              <a:rPr lang="en-MY" b="1" i="1" u="none" strike="noStrike" baseline="0" dirty="0">
                <a:hlinkClick r:id="rId4"/>
              </a:rPr>
              <a:t>https://doi.org.10.33102/jfatwa.vol.31no1.681</a:t>
            </a:r>
            <a:endParaRPr lang="en-MY" b="1" i="1" u="none" strike="noStrike" baseline="0" dirty="0"/>
          </a:p>
        </p:txBody>
      </p:sp>
      <p:sp>
        <p:nvSpPr>
          <p:cNvPr id="3" name="Title 1">
            <a:extLst>
              <a:ext uri="{FF2B5EF4-FFF2-40B4-BE49-F238E27FC236}">
                <a16:creationId xmlns:a16="http://schemas.microsoft.com/office/drawing/2014/main" id="{F3D2B3B0-4BDE-539F-6CD2-091C634D9A17}"/>
              </a:ext>
            </a:extLst>
          </p:cNvPr>
          <p:cNvSpPr txBox="1">
            <a:spLocks/>
          </p:cNvSpPr>
          <p:nvPr/>
        </p:nvSpPr>
        <p:spPr>
          <a:xfrm>
            <a:off x="1720645" y="240945"/>
            <a:ext cx="9832257" cy="1325563"/>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MY" b="1" kern="0" dirty="0">
                <a:solidFill>
                  <a:prstClr val="black"/>
                </a:solidFill>
                <a:latin typeface="Calibri" panose="020F0502020204030204" pitchFamily="34" charset="0"/>
                <a:ea typeface="Calibri" panose="020F0502020204030204" pitchFamily="34" charset="0"/>
                <a:cs typeface="Calibri" panose="020F0502020204030204" pitchFamily="34" charset="0"/>
              </a:rPr>
              <a:t>Case study -  RPA in halal authentication</a:t>
            </a:r>
            <a:endParaRPr lang="en-MY" b="1" dirty="0">
              <a:latin typeface="Calibri" panose="020F0502020204030204" pitchFamily="34" charset="0"/>
              <a:ea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319256361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F43ABC8-357E-193D-7C0A-D769E543635D}"/>
              </a:ext>
            </a:extLst>
          </p:cNvPr>
          <p:cNvSpPr>
            <a:spLocks noGrp="1"/>
          </p:cNvSpPr>
          <p:nvPr>
            <p:ph type="title"/>
          </p:nvPr>
        </p:nvSpPr>
        <p:spPr>
          <a:xfrm>
            <a:off x="1467465" y="500062"/>
            <a:ext cx="10515600" cy="1325563"/>
          </a:xfrm>
        </p:spPr>
        <p:txBody>
          <a:bodyPr>
            <a:normAutofit fontScale="90000"/>
          </a:bodyPr>
          <a:lstStyle/>
          <a:p>
            <a:pPr marR="0" lvl="0" algn="ctr" defTabSz="914400" rtl="0" eaLnBrk="1" fontAlgn="auto" latinLnBrk="0" hangingPunct="1">
              <a:lnSpc>
                <a:spcPct val="90000"/>
              </a:lnSpc>
              <a:spcBef>
                <a:spcPts val="1000"/>
              </a:spcBef>
              <a:spcAft>
                <a:spcPts val="0"/>
              </a:spcAft>
              <a:buClrTx/>
              <a:buSzTx/>
              <a:tabLst/>
              <a:defRPr/>
            </a:pPr>
            <a:r>
              <a:rPr kumimoji="0" lang="en-MY" sz="4900" b="1" i="0" u="none" strike="noStrike" kern="0" cap="none" spc="0" normalizeH="0" baseline="0" noProof="0" dirty="0">
                <a:ln>
                  <a:noFill/>
                </a:ln>
                <a:solidFill>
                  <a:prstClr val="black"/>
                </a:solidFill>
                <a:effectLst/>
                <a:uLnTx/>
                <a:uFillTx/>
                <a:latin typeface="+mn-lt"/>
                <a:ea typeface="Times New Roman" panose="02020603050405020304" pitchFamily="18" charset="0"/>
                <a:cs typeface="Times New Roman" panose="02020603050405020304" pitchFamily="18" charset="0"/>
              </a:rPr>
              <a:t>Loop-Mediated Isothermal Amplification (</a:t>
            </a:r>
            <a:r>
              <a:rPr kumimoji="0" lang="en-MY" sz="4900" b="1" i="0" u="none" strike="noStrike" kern="1200" cap="none" spc="0" normalizeH="0" baseline="0" noProof="0" dirty="0">
                <a:ln>
                  <a:noFill/>
                </a:ln>
                <a:solidFill>
                  <a:prstClr val="black"/>
                </a:solidFill>
                <a:effectLst/>
                <a:uLnTx/>
                <a:uFillTx/>
                <a:latin typeface="+mn-lt"/>
                <a:ea typeface="+mn-ea"/>
                <a:cs typeface="+mn-cs"/>
              </a:rPr>
              <a:t>LAMP)</a:t>
            </a:r>
            <a:br>
              <a:rPr kumimoji="0" lang="en-MY" sz="2400" b="0" i="0" u="none" strike="noStrike" kern="1200" cap="none" spc="0" normalizeH="0" baseline="0" noProof="0" dirty="0">
                <a:ln>
                  <a:noFill/>
                </a:ln>
                <a:solidFill>
                  <a:prstClr val="black"/>
                </a:solidFill>
                <a:effectLst/>
                <a:uLnTx/>
                <a:uFillTx/>
                <a:latin typeface="Calibri" panose="020F0502020204030204"/>
                <a:ea typeface="+mn-ea"/>
                <a:cs typeface="+mn-cs"/>
              </a:rPr>
            </a:br>
            <a:endParaRPr lang="en-MY" dirty="0"/>
          </a:p>
        </p:txBody>
      </p:sp>
      <p:sp>
        <p:nvSpPr>
          <p:cNvPr id="3" name="Content Placeholder 2">
            <a:extLst>
              <a:ext uri="{FF2B5EF4-FFF2-40B4-BE49-F238E27FC236}">
                <a16:creationId xmlns:a16="http://schemas.microsoft.com/office/drawing/2014/main" id="{50D7CED2-847F-5C52-8116-8421A327791B}"/>
              </a:ext>
            </a:extLst>
          </p:cNvPr>
          <p:cNvSpPr>
            <a:spLocks noGrp="1"/>
          </p:cNvSpPr>
          <p:nvPr>
            <p:ph idx="1"/>
          </p:nvPr>
        </p:nvSpPr>
        <p:spPr>
          <a:xfrm>
            <a:off x="1034845" y="1923948"/>
            <a:ext cx="10515600" cy="4351338"/>
          </a:xfrm>
        </p:spPr>
        <p:txBody>
          <a:bodyPr>
            <a:normAutofit fontScale="85000" lnSpcReduction="20000"/>
          </a:bodyPr>
          <a:lstStyle/>
          <a:p>
            <a:pPr lvl="1">
              <a:lnSpc>
                <a:spcPct val="107000"/>
              </a:lnSpc>
              <a:spcAft>
                <a:spcPts val="800"/>
              </a:spcAft>
              <a:buSzPts val="1000"/>
              <a:tabLst>
                <a:tab pos="914400" algn="l"/>
              </a:tabLst>
            </a:pPr>
            <a:r>
              <a:rPr lang="en-MY" sz="2800" kern="0" dirty="0">
                <a:effectLst/>
                <a:ea typeface="Times New Roman" panose="02020603050405020304" pitchFamily="18" charset="0"/>
                <a:cs typeface="Times New Roman" panose="02020603050405020304" pitchFamily="18" charset="0"/>
              </a:rPr>
              <a:t>LAMP is another popular isothermal method.</a:t>
            </a:r>
          </a:p>
          <a:p>
            <a:pPr lvl="1">
              <a:lnSpc>
                <a:spcPct val="107000"/>
              </a:lnSpc>
              <a:spcAft>
                <a:spcPts val="800"/>
              </a:spcAft>
              <a:buSzPts val="1000"/>
              <a:tabLst>
                <a:tab pos="914400" algn="l"/>
              </a:tabLst>
            </a:pPr>
            <a:r>
              <a:rPr lang="en-MY" sz="2800" kern="0" dirty="0">
                <a:effectLst/>
                <a:ea typeface="Times New Roman" panose="02020603050405020304" pitchFamily="18" charset="0"/>
                <a:cs typeface="Times New Roman" panose="02020603050405020304" pitchFamily="18" charset="0"/>
              </a:rPr>
              <a:t>It runs at a slightly higher temperature than RPA, around 63°C, and uses a robust strand-displacing enzyme called </a:t>
            </a:r>
            <a:r>
              <a:rPr lang="en-MY" sz="2800" kern="0" dirty="0" err="1">
                <a:effectLst/>
                <a:ea typeface="Times New Roman" panose="02020603050405020304" pitchFamily="18" charset="0"/>
                <a:cs typeface="Times New Roman" panose="02020603050405020304" pitchFamily="18" charset="0"/>
              </a:rPr>
              <a:t>Bst</a:t>
            </a:r>
            <a:r>
              <a:rPr lang="en-MY" sz="2800" kern="0" dirty="0">
                <a:effectLst/>
                <a:ea typeface="Times New Roman" panose="02020603050405020304" pitchFamily="18" charset="0"/>
                <a:cs typeface="Times New Roman" panose="02020603050405020304" pitchFamily="18" charset="0"/>
              </a:rPr>
              <a:t> DNA polymerase.</a:t>
            </a:r>
          </a:p>
          <a:p>
            <a:pPr lvl="1">
              <a:lnSpc>
                <a:spcPct val="107000"/>
              </a:lnSpc>
              <a:spcAft>
                <a:spcPts val="800"/>
              </a:spcAft>
              <a:buSzPts val="1000"/>
              <a:tabLst>
                <a:tab pos="914400" algn="l"/>
              </a:tabLst>
            </a:pPr>
            <a:r>
              <a:rPr lang="en-MY" sz="2800" kern="0" dirty="0">
                <a:effectLst/>
                <a:ea typeface="Times New Roman" panose="02020603050405020304" pitchFamily="18" charset="0"/>
                <a:cs typeface="Times New Roman" panose="02020603050405020304" pitchFamily="18" charset="0"/>
              </a:rPr>
              <a:t>Unlike RPA's simple two-primer design, LAMP uses a complex network of 4 to 6 primers targeting 6 to 8 different regions on the DNA template.</a:t>
            </a:r>
          </a:p>
          <a:p>
            <a:pPr lvl="1">
              <a:lnSpc>
                <a:spcPct val="107000"/>
              </a:lnSpc>
              <a:spcAft>
                <a:spcPts val="800"/>
              </a:spcAft>
              <a:buSzPts val="1000"/>
              <a:tabLst>
                <a:tab pos="914400" algn="l"/>
              </a:tabLst>
            </a:pPr>
            <a:r>
              <a:rPr lang="en-MY" sz="2800" kern="0" dirty="0">
                <a:effectLst/>
                <a:ea typeface="Times New Roman" panose="02020603050405020304" pitchFamily="18" charset="0"/>
                <a:cs typeface="Times New Roman" panose="02020603050405020304" pitchFamily="18" charset="0"/>
              </a:rPr>
              <a:t>This multi-primer requirement makes LAMP highly specific; if even one primer fails to bind correctly, amplification will not occur.</a:t>
            </a:r>
          </a:p>
          <a:p>
            <a:pPr lvl="1">
              <a:lnSpc>
                <a:spcPct val="107000"/>
              </a:lnSpc>
              <a:spcAft>
                <a:spcPts val="800"/>
              </a:spcAft>
              <a:buSzPts val="1000"/>
              <a:tabLst>
                <a:tab pos="914400" algn="l"/>
              </a:tabLst>
            </a:pPr>
            <a:r>
              <a:rPr lang="en-MY" sz="2800" kern="0" dirty="0">
                <a:effectLst/>
                <a:ea typeface="Times New Roman" panose="02020603050405020304" pitchFamily="18" charset="0"/>
                <a:cs typeface="Times New Roman" panose="02020603050405020304" pitchFamily="18" charset="0"/>
              </a:rPr>
              <a:t>Furthermore, </a:t>
            </a:r>
            <a:r>
              <a:rPr lang="en-MY" sz="2800" kern="0" dirty="0" err="1">
                <a:effectLst/>
                <a:ea typeface="Times New Roman" panose="02020603050405020304" pitchFamily="18" charset="0"/>
                <a:cs typeface="Times New Roman" panose="02020603050405020304" pitchFamily="18" charset="0"/>
              </a:rPr>
              <a:t>Bst</a:t>
            </a:r>
            <a:r>
              <a:rPr lang="en-MY" sz="2800" kern="0" dirty="0">
                <a:effectLst/>
                <a:ea typeface="Times New Roman" panose="02020603050405020304" pitchFamily="18" charset="0"/>
                <a:cs typeface="Times New Roman" panose="02020603050405020304" pitchFamily="18" charset="0"/>
              </a:rPr>
              <a:t> polymerase is highly resistant to standard PCR inhibitors (like fats, salts, and sugars), making LAMP exceptionally reliable for testing raw or processed food products. </a:t>
            </a:r>
            <a:endParaRPr lang="en-MY" sz="2800" kern="100" dirty="0">
              <a:effectLst/>
              <a:ea typeface="Calibri" panose="020F0502020204030204" pitchFamily="34" charset="0"/>
              <a:cs typeface="Times New Roman" panose="02020603050405020304" pitchFamily="18" charset="0"/>
            </a:endParaRPr>
          </a:p>
          <a:p>
            <a:endParaRPr lang="en-MY" dirty="0"/>
          </a:p>
        </p:txBody>
      </p:sp>
    </p:spTree>
    <p:extLst>
      <p:ext uri="{BB962C8B-B14F-4D97-AF65-F5344CB8AC3E}">
        <p14:creationId xmlns:p14="http://schemas.microsoft.com/office/powerpoint/2010/main" val="403742716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B571D6D0-B6C2-9783-5DB5-F622B1F7AA41}"/>
              </a:ext>
            </a:extLst>
          </p:cNvPr>
          <p:cNvPicPr>
            <a:picLocks noChangeAspect="1"/>
          </p:cNvPicPr>
          <p:nvPr/>
        </p:nvPicPr>
        <p:blipFill>
          <a:blip r:embed="rId2"/>
          <a:stretch>
            <a:fillRect/>
          </a:stretch>
        </p:blipFill>
        <p:spPr>
          <a:xfrm>
            <a:off x="885397" y="459658"/>
            <a:ext cx="5210603" cy="5938684"/>
          </a:xfrm>
          <a:prstGeom prst="rect">
            <a:avLst/>
          </a:prstGeom>
        </p:spPr>
      </p:pic>
      <p:sp>
        <p:nvSpPr>
          <p:cNvPr id="6" name="TextBox 5">
            <a:extLst>
              <a:ext uri="{FF2B5EF4-FFF2-40B4-BE49-F238E27FC236}">
                <a16:creationId xmlns:a16="http://schemas.microsoft.com/office/drawing/2014/main" id="{D8FCE49A-A680-3685-147C-8EA8A116C32D}"/>
              </a:ext>
            </a:extLst>
          </p:cNvPr>
          <p:cNvSpPr txBox="1"/>
          <p:nvPr/>
        </p:nvSpPr>
        <p:spPr>
          <a:xfrm>
            <a:off x="6253316" y="4906747"/>
            <a:ext cx="6096000" cy="1200329"/>
          </a:xfrm>
          <a:prstGeom prst="rect">
            <a:avLst/>
          </a:prstGeom>
          <a:noFill/>
        </p:spPr>
        <p:txBody>
          <a:bodyPr wrap="square">
            <a:spAutoFit/>
          </a:bodyPr>
          <a:lstStyle/>
          <a:p>
            <a:r>
              <a:rPr lang="en-MY" dirty="0">
                <a:hlinkClick r:id="rId3"/>
              </a:rPr>
              <a:t>https://www.thermofisher.com/my/en/home/life-science/pcr/isothermal-nucleic-acid-amplification/recombinase-polymerase-amplification.html</a:t>
            </a:r>
            <a:endParaRPr lang="en-MY" dirty="0"/>
          </a:p>
          <a:p>
            <a:endParaRPr lang="en-MY" dirty="0"/>
          </a:p>
        </p:txBody>
      </p:sp>
      <p:sp>
        <p:nvSpPr>
          <p:cNvPr id="10" name="TextBox 9">
            <a:extLst>
              <a:ext uri="{FF2B5EF4-FFF2-40B4-BE49-F238E27FC236}">
                <a16:creationId xmlns:a16="http://schemas.microsoft.com/office/drawing/2014/main" id="{C8B23FF4-790C-47EE-B37C-DF3333B110D1}"/>
              </a:ext>
            </a:extLst>
          </p:cNvPr>
          <p:cNvSpPr txBox="1"/>
          <p:nvPr/>
        </p:nvSpPr>
        <p:spPr>
          <a:xfrm>
            <a:off x="1809136" y="6245632"/>
            <a:ext cx="2920180" cy="369332"/>
          </a:xfrm>
          <a:prstGeom prst="rect">
            <a:avLst/>
          </a:prstGeom>
          <a:noFill/>
        </p:spPr>
        <p:txBody>
          <a:bodyPr wrap="square">
            <a:spAutoFit/>
          </a:bodyPr>
          <a:lstStyle/>
          <a:p>
            <a:r>
              <a:rPr lang="en-MY" dirty="0"/>
              <a:t> </a:t>
            </a:r>
            <a:r>
              <a:rPr lang="en-MY" dirty="0" err="1"/>
              <a:t>Thermo</a:t>
            </a:r>
            <a:r>
              <a:rPr lang="en-MY" dirty="0"/>
              <a:t> Fisher Scientific Inc.</a:t>
            </a:r>
          </a:p>
        </p:txBody>
      </p:sp>
      <p:sp>
        <p:nvSpPr>
          <p:cNvPr id="12" name="Title 1">
            <a:extLst>
              <a:ext uri="{FF2B5EF4-FFF2-40B4-BE49-F238E27FC236}">
                <a16:creationId xmlns:a16="http://schemas.microsoft.com/office/drawing/2014/main" id="{21B59229-E8CA-D6FC-402C-CAAE298546E4}"/>
              </a:ext>
            </a:extLst>
          </p:cNvPr>
          <p:cNvSpPr txBox="1">
            <a:spLocks/>
          </p:cNvSpPr>
          <p:nvPr/>
        </p:nvSpPr>
        <p:spPr>
          <a:xfrm>
            <a:off x="6381135" y="905899"/>
            <a:ext cx="5329083" cy="1325563"/>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MY" b="1" kern="0" dirty="0">
                <a:solidFill>
                  <a:prstClr val="black"/>
                </a:solidFill>
                <a:latin typeface="Calibri" panose="020F0502020204030204" pitchFamily="34" charset="0"/>
                <a:ea typeface="Calibri" panose="020F0502020204030204" pitchFamily="34" charset="0"/>
                <a:cs typeface="Calibri" panose="020F0502020204030204" pitchFamily="34" charset="0"/>
              </a:rPr>
              <a:t>Schematic diagram on the mechanism of LAMP</a:t>
            </a:r>
            <a:endParaRPr lang="en-MY" b="1" dirty="0">
              <a:latin typeface="Calibri" panose="020F0502020204030204" pitchFamily="34" charset="0"/>
              <a:ea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3818914102"/>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EBAFBEB-6699-65ED-62B2-AEBACD77192E}"/>
              </a:ext>
            </a:extLst>
          </p:cNvPr>
          <p:cNvSpPr>
            <a:spLocks noGrp="1"/>
          </p:cNvSpPr>
          <p:nvPr>
            <p:ph type="title"/>
          </p:nvPr>
        </p:nvSpPr>
        <p:spPr>
          <a:xfrm>
            <a:off x="1676400" y="276634"/>
            <a:ext cx="10515600" cy="1325563"/>
          </a:xfrm>
        </p:spPr>
        <p:txBody>
          <a:bodyPr>
            <a:normAutofit/>
          </a:bodyPr>
          <a:lstStyle/>
          <a:p>
            <a:r>
              <a:rPr kumimoji="0" lang="en-MY" b="1" i="0" u="none" strike="noStrike" kern="0" cap="none" spc="0" normalizeH="0" baseline="0" noProof="0" dirty="0">
                <a:ln>
                  <a:noFill/>
                </a:ln>
                <a:solidFill>
                  <a:prstClr val="black"/>
                </a:solidFill>
                <a:effectLst/>
                <a:uLnTx/>
                <a:uFillTx/>
                <a:latin typeface="+mn-lt"/>
                <a:ea typeface="Times New Roman" panose="02020603050405020304" pitchFamily="18" charset="0"/>
                <a:cs typeface="Times New Roman" panose="02020603050405020304" pitchFamily="18" charset="0"/>
              </a:rPr>
              <a:t>How do we read a LAMP assay?</a:t>
            </a:r>
            <a:endParaRPr lang="en-MY" b="1" dirty="0">
              <a:latin typeface="+mn-lt"/>
            </a:endParaRPr>
          </a:p>
        </p:txBody>
      </p:sp>
      <p:sp>
        <p:nvSpPr>
          <p:cNvPr id="3" name="Content Placeholder 2">
            <a:extLst>
              <a:ext uri="{FF2B5EF4-FFF2-40B4-BE49-F238E27FC236}">
                <a16:creationId xmlns:a16="http://schemas.microsoft.com/office/drawing/2014/main" id="{BDEBF7FE-D1F3-A28D-759A-67E889B522B2}"/>
              </a:ext>
            </a:extLst>
          </p:cNvPr>
          <p:cNvSpPr>
            <a:spLocks noGrp="1"/>
          </p:cNvSpPr>
          <p:nvPr>
            <p:ph idx="1"/>
          </p:nvPr>
        </p:nvSpPr>
        <p:spPr/>
        <p:txBody>
          <a:bodyPr>
            <a:normAutofit fontScale="70000" lnSpcReduction="20000"/>
          </a:bodyPr>
          <a:lstStyle/>
          <a:p>
            <a:pPr lvl="1">
              <a:lnSpc>
                <a:spcPct val="107000"/>
              </a:lnSpc>
              <a:spcAft>
                <a:spcPts val="800"/>
              </a:spcAft>
              <a:buSzPts val="1000"/>
              <a:tabLst>
                <a:tab pos="914400" algn="l"/>
              </a:tabLst>
            </a:pPr>
            <a:r>
              <a:rPr lang="en-MY" sz="3100" kern="0" dirty="0">
                <a:effectLst/>
                <a:ea typeface="Times New Roman" panose="02020603050405020304" pitchFamily="18" charset="0"/>
                <a:cs typeface="Times New Roman" panose="02020603050405020304" pitchFamily="18" charset="0"/>
              </a:rPr>
              <a:t>The reaction produces a massive amount of DNA, yielding pyrophosphate ions as a byproduct.</a:t>
            </a:r>
          </a:p>
          <a:p>
            <a:pPr lvl="1">
              <a:lnSpc>
                <a:spcPct val="107000"/>
              </a:lnSpc>
              <a:spcAft>
                <a:spcPts val="800"/>
              </a:spcAft>
              <a:buSzPts val="1000"/>
              <a:tabLst>
                <a:tab pos="914400" algn="l"/>
              </a:tabLst>
            </a:pPr>
            <a:r>
              <a:rPr lang="en-MY" sz="3100" kern="0" dirty="0">
                <a:effectLst/>
                <a:ea typeface="Times New Roman" panose="02020603050405020304" pitchFamily="18" charset="0"/>
                <a:cs typeface="Times New Roman" panose="02020603050405020304" pitchFamily="18" charset="0"/>
              </a:rPr>
              <a:t>These ions bind to magnesium in the buffer to form magnesium pyrophosphate, a white precipitate that makes the solution cloudy.</a:t>
            </a:r>
          </a:p>
          <a:p>
            <a:pPr lvl="1">
              <a:lnSpc>
                <a:spcPct val="107000"/>
              </a:lnSpc>
              <a:spcAft>
                <a:spcPts val="800"/>
              </a:spcAft>
              <a:buSzPts val="1000"/>
              <a:tabLst>
                <a:tab pos="914400" algn="l"/>
              </a:tabLst>
            </a:pPr>
            <a:r>
              <a:rPr lang="en-MY" sz="3100" kern="0" dirty="0">
                <a:effectLst/>
                <a:ea typeface="Times New Roman" panose="02020603050405020304" pitchFamily="18" charset="0"/>
                <a:cs typeface="Times New Roman" panose="02020603050405020304" pitchFamily="18" charset="0"/>
              </a:rPr>
              <a:t>This turbidity can be tracked using portable photometers.</a:t>
            </a:r>
          </a:p>
          <a:p>
            <a:pPr lvl="1">
              <a:lnSpc>
                <a:spcPct val="107000"/>
              </a:lnSpc>
              <a:spcAft>
                <a:spcPts val="800"/>
              </a:spcAft>
              <a:buSzPts val="1000"/>
              <a:tabLst>
                <a:tab pos="914400" algn="l"/>
              </a:tabLst>
            </a:pPr>
            <a:r>
              <a:rPr lang="en-MY" sz="3100" kern="0" dirty="0">
                <a:effectLst/>
                <a:ea typeface="Times New Roman" panose="02020603050405020304" pitchFamily="18" charset="0"/>
                <a:cs typeface="Times New Roman" panose="02020603050405020304" pitchFamily="18" charset="0"/>
              </a:rPr>
              <a:t>Alternatively, we can add </a:t>
            </a:r>
            <a:r>
              <a:rPr lang="en-MY" sz="3100" kern="0" dirty="0" err="1">
                <a:effectLst/>
                <a:ea typeface="Times New Roman" panose="02020603050405020304" pitchFamily="18" charset="0"/>
                <a:cs typeface="Times New Roman" panose="02020603050405020304" pitchFamily="18" charset="0"/>
              </a:rPr>
              <a:t>color</a:t>
            </a:r>
            <a:r>
              <a:rPr lang="en-MY" sz="3100" kern="0" dirty="0">
                <a:effectLst/>
                <a:ea typeface="Times New Roman" panose="02020603050405020304" pitchFamily="18" charset="0"/>
                <a:cs typeface="Times New Roman" panose="02020603050405020304" pitchFamily="18" charset="0"/>
              </a:rPr>
              <a:t>-changing dyes. Dyes like </a:t>
            </a:r>
            <a:r>
              <a:rPr lang="en-MY" sz="3100" kern="0" dirty="0" err="1">
                <a:effectLst/>
                <a:ea typeface="Times New Roman" panose="02020603050405020304" pitchFamily="18" charset="0"/>
                <a:cs typeface="Times New Roman" panose="02020603050405020304" pitchFamily="18" charset="0"/>
              </a:rPr>
              <a:t>Hydroxynaphthol</a:t>
            </a:r>
            <a:r>
              <a:rPr lang="en-MY" sz="3100" kern="0" dirty="0">
                <a:effectLst/>
                <a:ea typeface="Times New Roman" panose="02020603050405020304" pitchFamily="18" charset="0"/>
                <a:cs typeface="Times New Roman" panose="02020603050405020304" pitchFamily="18" charset="0"/>
              </a:rPr>
              <a:t> Blue (HNB) react to the drop in free magnesium as the precipitate forms, shifting from violet to bright blue. This allows inspectors to verify the presence of porcine DNA visually without any instrumentation.</a:t>
            </a:r>
          </a:p>
          <a:p>
            <a:pPr lvl="1">
              <a:lnSpc>
                <a:spcPct val="107000"/>
              </a:lnSpc>
              <a:spcAft>
                <a:spcPts val="800"/>
              </a:spcAft>
              <a:buSzPts val="1000"/>
              <a:tabLst>
                <a:tab pos="914400" algn="l"/>
              </a:tabLst>
            </a:pPr>
            <a:r>
              <a:rPr lang="en-MY" sz="3100" kern="0" dirty="0">
                <a:effectLst/>
                <a:ea typeface="Times New Roman" panose="02020603050405020304" pitchFamily="18" charset="0"/>
                <a:cs typeface="Times New Roman" panose="02020603050405020304" pitchFamily="18" charset="0"/>
              </a:rPr>
              <a:t>When optimized, these visual assays can detect down to 0.03 femtograms of pork DNA, demonstrating sensitivity that matches or exceeds standard laboratory PCR. </a:t>
            </a:r>
            <a:endParaRPr lang="en-MY" sz="3100" kern="100" dirty="0">
              <a:effectLst/>
              <a:ea typeface="Calibri" panose="020F0502020204030204" pitchFamily="34" charset="0"/>
              <a:cs typeface="Times New Roman" panose="02020603050405020304" pitchFamily="18" charset="0"/>
            </a:endParaRPr>
          </a:p>
          <a:p>
            <a:endParaRPr lang="en-MY" dirty="0"/>
          </a:p>
        </p:txBody>
      </p:sp>
    </p:spTree>
    <p:extLst>
      <p:ext uri="{BB962C8B-B14F-4D97-AF65-F5344CB8AC3E}">
        <p14:creationId xmlns:p14="http://schemas.microsoft.com/office/powerpoint/2010/main" val="1815618687"/>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E05845A5-6DCA-B9A4-6C33-1EBB3683D201}"/>
              </a:ext>
            </a:extLst>
          </p:cNvPr>
          <p:cNvPicPr>
            <a:picLocks noChangeAspect="1"/>
          </p:cNvPicPr>
          <p:nvPr/>
        </p:nvPicPr>
        <p:blipFill>
          <a:blip r:embed="rId2"/>
          <a:stretch>
            <a:fillRect/>
          </a:stretch>
        </p:blipFill>
        <p:spPr>
          <a:xfrm>
            <a:off x="439959" y="1826527"/>
            <a:ext cx="4842456" cy="4636851"/>
          </a:xfrm>
          <a:prstGeom prst="rect">
            <a:avLst/>
          </a:prstGeom>
        </p:spPr>
      </p:pic>
      <p:pic>
        <p:nvPicPr>
          <p:cNvPr id="7" name="Picture 6">
            <a:extLst>
              <a:ext uri="{FF2B5EF4-FFF2-40B4-BE49-F238E27FC236}">
                <a16:creationId xmlns:a16="http://schemas.microsoft.com/office/drawing/2014/main" id="{6565174D-58B0-69F8-488D-52B7DD30D586}"/>
              </a:ext>
            </a:extLst>
          </p:cNvPr>
          <p:cNvPicPr>
            <a:picLocks noChangeAspect="1"/>
          </p:cNvPicPr>
          <p:nvPr/>
        </p:nvPicPr>
        <p:blipFill>
          <a:blip r:embed="rId3"/>
          <a:stretch>
            <a:fillRect/>
          </a:stretch>
        </p:blipFill>
        <p:spPr>
          <a:xfrm>
            <a:off x="5282415" y="2204439"/>
            <a:ext cx="6316987" cy="3321290"/>
          </a:xfrm>
          <a:prstGeom prst="rect">
            <a:avLst/>
          </a:prstGeom>
        </p:spPr>
      </p:pic>
      <p:sp>
        <p:nvSpPr>
          <p:cNvPr id="9" name="TextBox 8">
            <a:extLst>
              <a:ext uri="{FF2B5EF4-FFF2-40B4-BE49-F238E27FC236}">
                <a16:creationId xmlns:a16="http://schemas.microsoft.com/office/drawing/2014/main" id="{5C027DF9-456A-3C3E-6AED-55FFE3049004}"/>
              </a:ext>
            </a:extLst>
          </p:cNvPr>
          <p:cNvSpPr txBox="1"/>
          <p:nvPr/>
        </p:nvSpPr>
        <p:spPr>
          <a:xfrm>
            <a:off x="5397909" y="5625221"/>
            <a:ext cx="6430298" cy="369332"/>
          </a:xfrm>
          <a:prstGeom prst="rect">
            <a:avLst/>
          </a:prstGeom>
          <a:noFill/>
        </p:spPr>
        <p:txBody>
          <a:bodyPr wrap="square">
            <a:spAutoFit/>
          </a:bodyPr>
          <a:lstStyle/>
          <a:p>
            <a:pPr algn="ctr"/>
            <a:r>
              <a:rPr lang="en-MY" b="1" i="1" dirty="0">
                <a:hlinkClick r:id="rId4"/>
              </a:rPr>
              <a:t>https://link.springer.com/article/10.1007/s13197-020-04932-2</a:t>
            </a:r>
            <a:endParaRPr lang="en-MY" b="1" i="1" dirty="0"/>
          </a:p>
        </p:txBody>
      </p:sp>
      <p:sp>
        <p:nvSpPr>
          <p:cNvPr id="3" name="Title 1">
            <a:extLst>
              <a:ext uri="{FF2B5EF4-FFF2-40B4-BE49-F238E27FC236}">
                <a16:creationId xmlns:a16="http://schemas.microsoft.com/office/drawing/2014/main" id="{234ADF8A-EF1C-979A-8D6A-CBF5E106C1D3}"/>
              </a:ext>
            </a:extLst>
          </p:cNvPr>
          <p:cNvSpPr txBox="1">
            <a:spLocks/>
          </p:cNvSpPr>
          <p:nvPr/>
        </p:nvSpPr>
        <p:spPr>
          <a:xfrm>
            <a:off x="1034881" y="500964"/>
            <a:ext cx="10717160" cy="1325563"/>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MY" b="1" kern="0" dirty="0">
                <a:solidFill>
                  <a:prstClr val="black"/>
                </a:solidFill>
                <a:latin typeface="Calibri" panose="020F0502020204030204" pitchFamily="34" charset="0"/>
                <a:ea typeface="Calibri" panose="020F0502020204030204" pitchFamily="34" charset="0"/>
                <a:cs typeface="Calibri" panose="020F0502020204030204" pitchFamily="34" charset="0"/>
              </a:rPr>
              <a:t>Case study -  LAMP in halal authentication </a:t>
            </a:r>
            <a:endParaRPr lang="en-MY" b="1" dirty="0">
              <a:latin typeface="Calibri" panose="020F0502020204030204" pitchFamily="34" charset="0"/>
              <a:ea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692441340"/>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30883B6-5E8D-E7D0-5934-E3DAB36CB7FF}"/>
              </a:ext>
            </a:extLst>
          </p:cNvPr>
          <p:cNvSpPr>
            <a:spLocks noGrp="1"/>
          </p:cNvSpPr>
          <p:nvPr>
            <p:ph type="title"/>
          </p:nvPr>
        </p:nvSpPr>
        <p:spPr>
          <a:xfrm>
            <a:off x="730045" y="206477"/>
            <a:ext cx="10515600" cy="1325563"/>
          </a:xfrm>
        </p:spPr>
        <p:txBody>
          <a:bodyPr>
            <a:normAutofit/>
          </a:bodyPr>
          <a:lstStyle/>
          <a:p>
            <a:pPr marR="0" lvl="0" algn="ctr" defTabSz="914400" rtl="0" eaLnBrk="1" fontAlgn="auto" latinLnBrk="0" hangingPunct="1">
              <a:lnSpc>
                <a:spcPct val="90000"/>
              </a:lnSpc>
              <a:spcBef>
                <a:spcPts val="1000"/>
              </a:spcBef>
              <a:spcAft>
                <a:spcPts val="0"/>
              </a:spcAft>
              <a:buClrTx/>
              <a:buSzTx/>
              <a:tabLst/>
              <a:defRPr/>
            </a:pPr>
            <a:r>
              <a:rPr kumimoji="0" lang="en-MY" b="1" i="0" u="none" strike="noStrike" kern="1200" cap="none" spc="0" normalizeH="0" baseline="0" noProof="0" dirty="0">
                <a:ln>
                  <a:noFill/>
                </a:ln>
                <a:solidFill>
                  <a:prstClr val="black"/>
                </a:solidFill>
                <a:effectLst/>
                <a:uLnTx/>
                <a:uFillTx/>
                <a:latin typeface="Calibri" panose="020F0502020204030204"/>
                <a:ea typeface="+mn-ea"/>
                <a:cs typeface="+mn-cs"/>
              </a:rPr>
              <a:t>Clustered Regularly Interspaced Short Palindromic Repeats (CRISPR)</a:t>
            </a:r>
            <a:endParaRPr lang="en-MY" b="1" dirty="0"/>
          </a:p>
        </p:txBody>
      </p:sp>
      <p:sp>
        <p:nvSpPr>
          <p:cNvPr id="3" name="Content Placeholder 2">
            <a:extLst>
              <a:ext uri="{FF2B5EF4-FFF2-40B4-BE49-F238E27FC236}">
                <a16:creationId xmlns:a16="http://schemas.microsoft.com/office/drawing/2014/main" id="{B4D22D13-5C9F-55E6-8337-9F9858A8BB32}"/>
              </a:ext>
            </a:extLst>
          </p:cNvPr>
          <p:cNvSpPr>
            <a:spLocks noGrp="1"/>
          </p:cNvSpPr>
          <p:nvPr>
            <p:ph idx="1"/>
          </p:nvPr>
        </p:nvSpPr>
        <p:spPr>
          <a:xfrm>
            <a:off x="496529" y="1655813"/>
            <a:ext cx="11198941" cy="4667250"/>
          </a:xfrm>
        </p:spPr>
        <p:txBody>
          <a:bodyPr>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MY" sz="1600" b="0" i="0" u="none" strike="noStrike" kern="1200" cap="none" spc="0" normalizeH="0" baseline="0" noProof="0" dirty="0">
                <a:ln>
                  <a:noFill/>
                </a:ln>
                <a:solidFill>
                  <a:srgbClr val="303030"/>
                </a:solidFill>
                <a:effectLst/>
                <a:uLnTx/>
                <a:uFillTx/>
                <a:ea typeface="+mn-ea"/>
                <a:cs typeface="+mn-cs"/>
              </a:rPr>
              <a:t>Here is how the mechanism works:</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MY" sz="1600" b="0" i="0" u="none" strike="noStrike" kern="1200" cap="none" spc="0" normalizeH="0" baseline="0" noProof="0" dirty="0">
              <a:ln>
                <a:noFill/>
              </a:ln>
              <a:solidFill>
                <a:srgbClr val="303030"/>
              </a:solidFill>
              <a:effectLst/>
              <a:uLnTx/>
              <a:uFillTx/>
              <a:ea typeface="+mn-ea"/>
              <a:cs typeface="+mn-cs"/>
            </a:endParaRPr>
          </a:p>
          <a:p>
            <a:pPr>
              <a:lnSpc>
                <a:spcPct val="120000"/>
              </a:lnSpc>
              <a:spcBef>
                <a:spcPts val="0"/>
              </a:spcBef>
              <a:defRPr/>
            </a:pPr>
            <a:r>
              <a:rPr kumimoji="0" lang="en-MY" sz="1600" b="1" i="0" u="none" strike="noStrike" kern="1200" cap="none" spc="0" normalizeH="0" baseline="0" noProof="0" dirty="0">
                <a:ln>
                  <a:noFill/>
                </a:ln>
                <a:solidFill>
                  <a:srgbClr val="303030"/>
                </a:solidFill>
                <a:effectLst/>
                <a:uLnTx/>
                <a:uFillTx/>
                <a:ea typeface="+mn-ea"/>
                <a:cs typeface="+mn-cs"/>
              </a:rPr>
              <a:t>Designing the Target Guide</a:t>
            </a:r>
            <a:r>
              <a:rPr kumimoji="0" lang="en-MY" sz="1600" b="0" i="0" u="none" strike="noStrike" kern="1200" cap="none" spc="0" normalizeH="0" baseline="0" noProof="0" dirty="0">
                <a:ln>
                  <a:noFill/>
                </a:ln>
                <a:solidFill>
                  <a:srgbClr val="303030"/>
                </a:solidFill>
                <a:effectLst/>
                <a:uLnTx/>
                <a:uFillTx/>
                <a:ea typeface="+mn-ea"/>
                <a:cs typeface="+mn-cs"/>
              </a:rPr>
              <a:t> The process begins with designing a </a:t>
            </a:r>
            <a:r>
              <a:rPr kumimoji="0" lang="en-MY" sz="1600" b="1" i="0" u="none" strike="noStrike" kern="1200" cap="none" spc="0" normalizeH="0" baseline="0" noProof="0" dirty="0">
                <a:ln>
                  <a:noFill/>
                </a:ln>
                <a:solidFill>
                  <a:srgbClr val="303030"/>
                </a:solidFill>
                <a:effectLst/>
                <a:uLnTx/>
                <a:uFillTx/>
                <a:ea typeface="+mn-ea"/>
                <a:cs typeface="+mn-cs"/>
              </a:rPr>
              <a:t>guide RNA (gRNA)</a:t>
            </a:r>
            <a:r>
              <a:rPr kumimoji="0" lang="en-MY" sz="1600" b="0" i="0" u="none" strike="noStrike" kern="1200" cap="none" spc="0" normalizeH="0" baseline="0" noProof="0" dirty="0">
                <a:ln>
                  <a:noFill/>
                </a:ln>
                <a:solidFill>
                  <a:srgbClr val="303030"/>
                </a:solidFill>
                <a:effectLst/>
                <a:uLnTx/>
                <a:uFillTx/>
                <a:ea typeface="+mn-ea"/>
                <a:cs typeface="+mn-cs"/>
              </a:rPr>
              <a:t> specifically tailored to recognize unique porcine gene sequences, such as </a:t>
            </a:r>
            <a:r>
              <a:rPr kumimoji="0" lang="en-MY" sz="1600" b="0" i="1" u="none" strike="noStrike" kern="1200" cap="none" spc="0" normalizeH="0" baseline="0" noProof="0" dirty="0">
                <a:ln>
                  <a:noFill/>
                </a:ln>
                <a:solidFill>
                  <a:srgbClr val="303030"/>
                </a:solidFill>
                <a:effectLst/>
                <a:uLnTx/>
                <a:uFillTx/>
                <a:ea typeface="+mn-ea"/>
                <a:cs typeface="+mn-cs"/>
              </a:rPr>
              <a:t>cytochrome c oxidase subunit 1 (COX1)</a:t>
            </a:r>
            <a:r>
              <a:rPr kumimoji="0" lang="en-MY" sz="1600" b="0" i="0" u="none" strike="noStrike" kern="1200" cap="none" spc="0" normalizeH="0" baseline="0" noProof="0" dirty="0">
                <a:ln>
                  <a:noFill/>
                </a:ln>
                <a:solidFill>
                  <a:srgbClr val="303030"/>
                </a:solidFill>
                <a:effectLst/>
                <a:uLnTx/>
                <a:uFillTx/>
                <a:ea typeface="+mn-ea"/>
                <a:cs typeface="+mn-cs"/>
              </a:rPr>
              <a:t>, </a:t>
            </a:r>
            <a:r>
              <a:rPr kumimoji="0" lang="en-MY" sz="1600" b="0" i="1" u="none" strike="noStrike" kern="1200" cap="none" spc="0" normalizeH="0" baseline="0" noProof="0" dirty="0">
                <a:ln>
                  <a:noFill/>
                </a:ln>
                <a:solidFill>
                  <a:srgbClr val="303030"/>
                </a:solidFill>
                <a:effectLst/>
                <a:uLnTx/>
                <a:uFillTx/>
                <a:ea typeface="+mn-ea"/>
                <a:cs typeface="+mn-cs"/>
              </a:rPr>
              <a:t>cytochrome b (</a:t>
            </a:r>
            <a:r>
              <a:rPr kumimoji="0" lang="en-MY" sz="1600" b="0" i="1" u="none" strike="noStrike" kern="1200" cap="none" spc="0" normalizeH="0" baseline="0" noProof="0" dirty="0" err="1">
                <a:ln>
                  <a:noFill/>
                </a:ln>
                <a:solidFill>
                  <a:srgbClr val="303030"/>
                </a:solidFill>
                <a:effectLst/>
                <a:uLnTx/>
                <a:uFillTx/>
                <a:ea typeface="+mn-ea"/>
                <a:cs typeface="+mn-cs"/>
              </a:rPr>
              <a:t>Cytb</a:t>
            </a:r>
            <a:r>
              <a:rPr kumimoji="0" lang="en-MY" sz="1600" b="0" i="1" u="none" strike="noStrike" kern="1200" cap="none" spc="0" normalizeH="0" baseline="0" noProof="0" dirty="0">
                <a:ln>
                  <a:noFill/>
                </a:ln>
                <a:solidFill>
                  <a:srgbClr val="303030"/>
                </a:solidFill>
                <a:effectLst/>
                <a:uLnTx/>
                <a:uFillTx/>
                <a:ea typeface="+mn-ea"/>
                <a:cs typeface="+mn-cs"/>
              </a:rPr>
              <a:t>)</a:t>
            </a:r>
            <a:r>
              <a:rPr kumimoji="0" lang="en-MY" sz="1600" b="0" i="0" u="none" strike="noStrike" kern="1200" cap="none" spc="0" normalizeH="0" baseline="0" noProof="0" dirty="0">
                <a:ln>
                  <a:noFill/>
                </a:ln>
                <a:solidFill>
                  <a:srgbClr val="303030"/>
                </a:solidFill>
                <a:effectLst/>
                <a:uLnTx/>
                <a:uFillTx/>
                <a:ea typeface="+mn-ea"/>
                <a:cs typeface="+mn-cs"/>
              </a:rPr>
              <a:t>, </a:t>
            </a:r>
            <a:r>
              <a:rPr kumimoji="0" lang="en-MY" sz="1600" b="0" i="1" u="none" strike="noStrike" kern="1200" cap="none" spc="0" normalizeH="0" baseline="0" noProof="0" dirty="0">
                <a:ln>
                  <a:noFill/>
                </a:ln>
                <a:solidFill>
                  <a:srgbClr val="303030"/>
                </a:solidFill>
                <a:effectLst/>
                <a:uLnTx/>
                <a:uFillTx/>
                <a:ea typeface="+mn-ea"/>
                <a:cs typeface="+mn-cs"/>
              </a:rPr>
              <a:t>ND2</a:t>
            </a:r>
            <a:r>
              <a:rPr kumimoji="0" lang="en-MY" sz="1600" b="0" i="0" u="none" strike="noStrike" kern="1200" cap="none" spc="0" normalizeH="0" baseline="0" noProof="0" dirty="0">
                <a:ln>
                  <a:noFill/>
                </a:ln>
                <a:solidFill>
                  <a:srgbClr val="303030"/>
                </a:solidFill>
                <a:effectLst/>
                <a:uLnTx/>
                <a:uFillTx/>
                <a:ea typeface="+mn-ea"/>
                <a:cs typeface="+mn-cs"/>
              </a:rPr>
              <a:t>, or </a:t>
            </a:r>
            <a:r>
              <a:rPr kumimoji="0" lang="en-MY" sz="1600" b="0" i="1" u="none" strike="noStrike" kern="1200" cap="none" spc="0" normalizeH="0" baseline="0" noProof="0" dirty="0">
                <a:ln>
                  <a:noFill/>
                </a:ln>
                <a:solidFill>
                  <a:srgbClr val="303030"/>
                </a:solidFill>
                <a:effectLst/>
                <a:uLnTx/>
                <a:uFillTx/>
                <a:ea typeface="+mn-ea"/>
                <a:cs typeface="+mn-cs"/>
              </a:rPr>
              <a:t>CO1</a:t>
            </a:r>
            <a:r>
              <a:rPr kumimoji="0" lang="en-MY" sz="1600" b="0" i="0" u="none" strike="noStrike" kern="1200" cap="none" spc="0" normalizeH="0" baseline="0" noProof="0" dirty="0">
                <a:ln>
                  <a:noFill/>
                </a:ln>
                <a:solidFill>
                  <a:srgbClr val="303030"/>
                </a:solidFill>
                <a:effectLst/>
                <a:uLnTx/>
                <a:uFillTx/>
                <a:ea typeface="+mn-ea"/>
                <a:cs typeface="+mn-cs"/>
              </a:rPr>
              <a:t>. These sequences are chosen because they are highly specific to pigs and do not cross-react with other animal DNA.</a:t>
            </a:r>
          </a:p>
          <a:p>
            <a:pPr>
              <a:lnSpc>
                <a:spcPct val="120000"/>
              </a:lnSpc>
              <a:spcBef>
                <a:spcPts val="0"/>
              </a:spcBef>
              <a:defRPr/>
            </a:pPr>
            <a:r>
              <a:rPr kumimoji="0" lang="en-MY" sz="1600" b="1" i="0" u="none" strike="noStrike" kern="1200" cap="none" spc="0" normalizeH="0" baseline="0" noProof="0" dirty="0">
                <a:ln>
                  <a:noFill/>
                </a:ln>
                <a:solidFill>
                  <a:srgbClr val="303030"/>
                </a:solidFill>
                <a:effectLst/>
                <a:uLnTx/>
                <a:uFillTx/>
                <a:ea typeface="+mn-ea"/>
                <a:cs typeface="+mn-cs"/>
              </a:rPr>
              <a:t>Forming the RNP Complex</a:t>
            </a:r>
            <a:r>
              <a:rPr kumimoji="0" lang="en-MY" sz="1600" b="0" i="0" u="none" strike="noStrike" kern="1200" cap="none" spc="0" normalizeH="0" baseline="0" noProof="0" dirty="0">
                <a:ln>
                  <a:noFill/>
                </a:ln>
                <a:solidFill>
                  <a:srgbClr val="303030"/>
                </a:solidFill>
                <a:effectLst/>
                <a:uLnTx/>
                <a:uFillTx/>
                <a:ea typeface="+mn-ea"/>
                <a:cs typeface="+mn-cs"/>
              </a:rPr>
              <a:t> The designed gRNA is combined with a CRISPR-associated protein, most commonly </a:t>
            </a:r>
            <a:r>
              <a:rPr kumimoji="0" lang="en-MY" sz="1600" b="1" i="0" u="none" strike="noStrike" kern="1200" cap="none" spc="0" normalizeH="0" baseline="0" noProof="0" dirty="0">
                <a:ln>
                  <a:noFill/>
                </a:ln>
                <a:solidFill>
                  <a:srgbClr val="303030"/>
                </a:solidFill>
                <a:effectLst/>
                <a:uLnTx/>
                <a:uFillTx/>
                <a:ea typeface="+mn-ea"/>
                <a:cs typeface="+mn-cs"/>
              </a:rPr>
              <a:t>Cas12</a:t>
            </a:r>
            <a:r>
              <a:rPr kumimoji="0" lang="en-MY" sz="1600" b="0" i="0" u="none" strike="noStrike" kern="1200" cap="none" spc="0" normalizeH="0" baseline="0" noProof="0" dirty="0">
                <a:ln>
                  <a:noFill/>
                </a:ln>
                <a:solidFill>
                  <a:srgbClr val="303030"/>
                </a:solidFill>
                <a:effectLst/>
                <a:uLnTx/>
                <a:uFillTx/>
                <a:ea typeface="+mn-ea"/>
                <a:cs typeface="+mn-cs"/>
              </a:rPr>
              <a:t> or </a:t>
            </a:r>
            <a:r>
              <a:rPr kumimoji="0" lang="en-MY" sz="1600" b="1" i="0" u="none" strike="noStrike" kern="1200" cap="none" spc="0" normalizeH="0" baseline="0" noProof="0" dirty="0">
                <a:ln>
                  <a:noFill/>
                </a:ln>
                <a:solidFill>
                  <a:srgbClr val="303030"/>
                </a:solidFill>
                <a:effectLst/>
                <a:uLnTx/>
                <a:uFillTx/>
                <a:ea typeface="+mn-ea"/>
                <a:cs typeface="+mn-cs"/>
              </a:rPr>
              <a:t>Cas12a</a:t>
            </a:r>
            <a:r>
              <a:rPr kumimoji="0" lang="en-MY" sz="1600" b="0" i="0" u="none" strike="noStrike" kern="1200" cap="none" spc="0" normalizeH="0" baseline="0" noProof="0" dirty="0">
                <a:ln>
                  <a:noFill/>
                </a:ln>
                <a:solidFill>
                  <a:srgbClr val="303030"/>
                </a:solidFill>
                <a:effectLst/>
                <a:uLnTx/>
                <a:uFillTx/>
                <a:ea typeface="+mn-ea"/>
                <a:cs typeface="+mn-cs"/>
              </a:rPr>
              <a:t>, to form a stable structure known as a Ribonucleoprotein (RNP) complex.</a:t>
            </a:r>
          </a:p>
          <a:p>
            <a:pPr>
              <a:lnSpc>
                <a:spcPct val="120000"/>
              </a:lnSpc>
              <a:spcBef>
                <a:spcPts val="0"/>
              </a:spcBef>
              <a:defRPr/>
            </a:pPr>
            <a:r>
              <a:rPr kumimoji="0" lang="en-MY" sz="1600" b="1" i="0" u="none" strike="noStrike" kern="1200" cap="none" spc="0" normalizeH="0" baseline="0" noProof="0" dirty="0">
                <a:ln>
                  <a:noFill/>
                </a:ln>
                <a:solidFill>
                  <a:srgbClr val="303030"/>
                </a:solidFill>
                <a:effectLst/>
                <a:uLnTx/>
                <a:uFillTx/>
                <a:ea typeface="+mn-ea"/>
                <a:cs typeface="+mn-cs"/>
              </a:rPr>
              <a:t>DNA Extraction and Amplification</a:t>
            </a:r>
            <a:r>
              <a:rPr kumimoji="0" lang="en-MY" sz="1600" b="0" i="0" u="none" strike="noStrike" kern="1200" cap="none" spc="0" normalizeH="0" baseline="0" noProof="0" dirty="0">
                <a:ln>
                  <a:noFill/>
                </a:ln>
                <a:solidFill>
                  <a:srgbClr val="303030"/>
                </a:solidFill>
                <a:effectLst/>
                <a:uLnTx/>
                <a:uFillTx/>
                <a:ea typeface="+mn-ea"/>
                <a:cs typeface="+mn-cs"/>
              </a:rPr>
              <a:t> DNA is extracted from the food sample, often using a simple lysis buffer. To make the test more sensitive, this extracted DNA is frequently amplified using isothermal methods like Recombinase Polymerase Amplification (RPA) or Loop-Mediated Isothermal Amplification (LAMP) to increase the amount of target DNA before the CRISPR system is applied.</a:t>
            </a:r>
          </a:p>
          <a:p>
            <a:pPr>
              <a:lnSpc>
                <a:spcPct val="120000"/>
              </a:lnSpc>
              <a:spcBef>
                <a:spcPts val="0"/>
              </a:spcBef>
              <a:defRPr/>
            </a:pPr>
            <a:r>
              <a:rPr kumimoji="0" lang="en-MY" sz="1600" b="1" i="0" u="none" strike="noStrike" kern="1200" cap="none" spc="0" normalizeH="0" baseline="0" noProof="0" dirty="0">
                <a:ln>
                  <a:noFill/>
                </a:ln>
                <a:solidFill>
                  <a:srgbClr val="303030"/>
                </a:solidFill>
                <a:effectLst/>
                <a:uLnTx/>
                <a:uFillTx/>
                <a:ea typeface="+mn-ea"/>
                <a:cs typeface="+mn-cs"/>
              </a:rPr>
              <a:t>Target Recognition and Activation</a:t>
            </a:r>
            <a:r>
              <a:rPr kumimoji="0" lang="en-MY" sz="1600" b="0" i="0" u="none" strike="noStrike" kern="1200" cap="none" spc="0" normalizeH="0" baseline="0" noProof="0" dirty="0">
                <a:ln>
                  <a:noFill/>
                </a:ln>
                <a:solidFill>
                  <a:srgbClr val="303030"/>
                </a:solidFill>
                <a:effectLst/>
                <a:uLnTx/>
                <a:uFillTx/>
                <a:ea typeface="+mn-ea"/>
                <a:cs typeface="+mn-cs"/>
              </a:rPr>
              <a:t> The RNP complex is introduced to the sample. The gRNA actively searches the sample for its matching porcine DNA sequence. When the gRNA successfully identifies and binds to this specific sequence, it triggers a conformational change in the Cas12 protein, effectively "activating" it.</a:t>
            </a:r>
          </a:p>
          <a:p>
            <a:pPr>
              <a:lnSpc>
                <a:spcPct val="120000"/>
              </a:lnSpc>
              <a:spcBef>
                <a:spcPts val="0"/>
              </a:spcBef>
              <a:defRPr/>
            </a:pPr>
            <a:r>
              <a:rPr kumimoji="0" lang="en-MY" sz="1600" b="1" i="0" u="none" strike="noStrike" kern="1200" cap="none" spc="0" normalizeH="0" baseline="0" noProof="0" dirty="0">
                <a:ln>
                  <a:noFill/>
                </a:ln>
                <a:solidFill>
                  <a:srgbClr val="303030"/>
                </a:solidFill>
                <a:effectLst/>
                <a:uLnTx/>
                <a:uFillTx/>
                <a:ea typeface="+mn-ea"/>
                <a:cs typeface="+mn-cs"/>
              </a:rPr>
              <a:t>Collateral Cleavage and Signal Generation</a:t>
            </a:r>
            <a:r>
              <a:rPr kumimoji="0" lang="en-MY" sz="1600" b="0" i="0" u="none" strike="noStrike" kern="1200" cap="none" spc="0" normalizeH="0" baseline="0" noProof="0" dirty="0">
                <a:ln>
                  <a:noFill/>
                </a:ln>
                <a:solidFill>
                  <a:srgbClr val="303030"/>
                </a:solidFill>
                <a:effectLst/>
                <a:uLnTx/>
                <a:uFillTx/>
                <a:ea typeface="+mn-ea"/>
                <a:cs typeface="+mn-cs"/>
              </a:rPr>
              <a:t> Once activated, the Cas12 protein exhibits two types of cutting </a:t>
            </a:r>
            <a:r>
              <a:rPr kumimoji="0" lang="en-MY" sz="1600" b="0" i="0" u="none" strike="noStrike" kern="1200" cap="none" spc="0" normalizeH="0" baseline="0" noProof="0" dirty="0" err="1">
                <a:ln>
                  <a:noFill/>
                </a:ln>
                <a:solidFill>
                  <a:srgbClr val="303030"/>
                </a:solidFill>
                <a:effectLst/>
                <a:uLnTx/>
                <a:uFillTx/>
                <a:ea typeface="+mn-ea"/>
                <a:cs typeface="+mn-cs"/>
              </a:rPr>
              <a:t>behavior</a:t>
            </a:r>
            <a:r>
              <a:rPr kumimoji="0" lang="en-MY" sz="1600" b="0" i="0" u="none" strike="noStrike" kern="1200" cap="none" spc="0" normalizeH="0" baseline="0" noProof="0" dirty="0">
                <a:ln>
                  <a:noFill/>
                </a:ln>
                <a:solidFill>
                  <a:srgbClr val="303030"/>
                </a:solidFill>
                <a:effectLst/>
                <a:uLnTx/>
                <a:uFillTx/>
                <a:ea typeface="+mn-ea"/>
                <a:cs typeface="+mn-cs"/>
              </a:rPr>
              <a:t>:</a:t>
            </a:r>
          </a:p>
          <a:p>
            <a:pPr lvl="1">
              <a:lnSpc>
                <a:spcPct val="120000"/>
              </a:lnSpc>
              <a:spcBef>
                <a:spcPts val="0"/>
              </a:spcBef>
              <a:defRPr/>
            </a:pPr>
            <a:r>
              <a:rPr kumimoji="0" lang="en-MY" sz="1600" b="1" i="0" u="none" strike="noStrike" kern="1200" cap="none" spc="0" normalizeH="0" baseline="0" noProof="0" dirty="0">
                <a:ln>
                  <a:noFill/>
                </a:ln>
                <a:solidFill>
                  <a:srgbClr val="303030"/>
                </a:solidFill>
                <a:effectLst/>
                <a:uLnTx/>
                <a:uFillTx/>
                <a:ea typeface="+mn-ea"/>
                <a:cs typeface="+mn-cs"/>
              </a:rPr>
              <a:t>Cis-cleavage:</a:t>
            </a:r>
            <a:r>
              <a:rPr kumimoji="0" lang="en-MY" sz="1600" b="0" i="0" u="none" strike="noStrike" kern="1200" cap="none" spc="0" normalizeH="0" baseline="0" noProof="0" dirty="0">
                <a:ln>
                  <a:noFill/>
                </a:ln>
                <a:solidFill>
                  <a:srgbClr val="303030"/>
                </a:solidFill>
                <a:effectLst/>
                <a:uLnTx/>
                <a:uFillTx/>
                <a:ea typeface="+mn-ea"/>
                <a:cs typeface="+mn-cs"/>
              </a:rPr>
              <a:t> It precisely cuts the targeted double-stranded porcine DNA.</a:t>
            </a:r>
          </a:p>
          <a:p>
            <a:pPr lvl="1">
              <a:lnSpc>
                <a:spcPct val="120000"/>
              </a:lnSpc>
              <a:spcBef>
                <a:spcPts val="0"/>
              </a:spcBef>
              <a:defRPr/>
            </a:pPr>
            <a:r>
              <a:rPr kumimoji="0" lang="en-MY" sz="1600" b="1" i="0" u="none" strike="noStrike" kern="1200" cap="none" spc="0" normalizeH="0" baseline="0" noProof="0" dirty="0">
                <a:ln>
                  <a:noFill/>
                </a:ln>
                <a:solidFill>
                  <a:srgbClr val="303030"/>
                </a:solidFill>
                <a:effectLst/>
                <a:uLnTx/>
                <a:uFillTx/>
                <a:ea typeface="+mn-ea"/>
                <a:cs typeface="+mn-cs"/>
              </a:rPr>
              <a:t>Trans-cleavage (Collateral Cleavage):</a:t>
            </a:r>
            <a:r>
              <a:rPr kumimoji="0" lang="en-MY" sz="1600" b="0" i="0" u="none" strike="noStrike" kern="1200" cap="none" spc="0" normalizeH="0" baseline="0" noProof="0" dirty="0">
                <a:ln>
                  <a:noFill/>
                </a:ln>
                <a:solidFill>
                  <a:srgbClr val="303030"/>
                </a:solidFill>
                <a:effectLst/>
                <a:uLnTx/>
                <a:uFillTx/>
                <a:ea typeface="+mn-ea"/>
                <a:cs typeface="+mn-cs"/>
              </a:rPr>
              <a:t> Crucially, the activated Cas12 protein also indiscriminately cuts any nearby single-stranded DNA (ssDNA) in its vicinity.</a:t>
            </a:r>
          </a:p>
        </p:txBody>
      </p:sp>
    </p:spTree>
    <p:extLst>
      <p:ext uri="{BB962C8B-B14F-4D97-AF65-F5344CB8AC3E}">
        <p14:creationId xmlns:p14="http://schemas.microsoft.com/office/powerpoint/2010/main" val="255250455"/>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EECD200-87B5-4FD6-44D3-CF6C0CB62ADE}"/>
              </a:ext>
            </a:extLst>
          </p:cNvPr>
          <p:cNvSpPr>
            <a:spLocks noGrp="1"/>
          </p:cNvSpPr>
          <p:nvPr>
            <p:ph type="title"/>
          </p:nvPr>
        </p:nvSpPr>
        <p:spPr>
          <a:xfrm>
            <a:off x="1526458" y="306131"/>
            <a:ext cx="10515600" cy="1325563"/>
          </a:xfrm>
        </p:spPr>
        <p:txBody>
          <a:bodyPr/>
          <a:lstStyle/>
          <a:p>
            <a:r>
              <a:rPr lang="en-MY" b="1" dirty="0">
                <a:latin typeface="+mn-lt"/>
              </a:rPr>
              <a:t>How to read the CRISPR reaction?</a:t>
            </a:r>
          </a:p>
        </p:txBody>
      </p:sp>
      <p:sp>
        <p:nvSpPr>
          <p:cNvPr id="3" name="Content Placeholder 2">
            <a:extLst>
              <a:ext uri="{FF2B5EF4-FFF2-40B4-BE49-F238E27FC236}">
                <a16:creationId xmlns:a16="http://schemas.microsoft.com/office/drawing/2014/main" id="{824C07F1-9B3F-F596-BF63-598432D42F74}"/>
              </a:ext>
            </a:extLst>
          </p:cNvPr>
          <p:cNvSpPr>
            <a:spLocks noGrp="1"/>
          </p:cNvSpPr>
          <p:nvPr>
            <p:ph idx="1"/>
          </p:nvPr>
        </p:nvSpPr>
        <p:spPr/>
        <p:txBody>
          <a:bodyPr/>
          <a:lstStyle/>
          <a:p>
            <a:pPr>
              <a:lnSpc>
                <a:spcPct val="100000"/>
              </a:lnSpc>
              <a:spcBef>
                <a:spcPts val="0"/>
              </a:spcBef>
              <a:defRPr/>
            </a:pPr>
            <a:r>
              <a:rPr kumimoji="0" lang="en-MY" sz="2400" b="0" i="0" u="none" strike="noStrike" kern="1200" cap="none" spc="0" normalizeH="0" baseline="0" noProof="0" dirty="0">
                <a:ln>
                  <a:noFill/>
                </a:ln>
                <a:solidFill>
                  <a:srgbClr val="303030"/>
                </a:solidFill>
                <a:effectLst/>
                <a:uLnTx/>
                <a:uFillTx/>
                <a:ea typeface="+mn-ea"/>
                <a:cs typeface="+mn-cs"/>
              </a:rPr>
              <a:t>To translate this collateral cutting into a readable result, testing kits (like the PORTECT kit) introduce a </a:t>
            </a:r>
            <a:r>
              <a:rPr kumimoji="0" lang="en-MY" sz="2400" b="1" i="0" u="none" strike="noStrike" kern="1200" cap="none" spc="0" normalizeH="0" baseline="0" noProof="0" dirty="0">
                <a:ln>
                  <a:noFill/>
                </a:ln>
                <a:solidFill>
                  <a:srgbClr val="303030"/>
                </a:solidFill>
                <a:effectLst/>
                <a:uLnTx/>
                <a:uFillTx/>
                <a:ea typeface="+mn-ea"/>
                <a:cs typeface="+mn-cs"/>
              </a:rPr>
              <a:t>reporter compound</a:t>
            </a:r>
            <a:r>
              <a:rPr kumimoji="0" lang="en-MY" sz="2400" b="0" i="0" u="none" strike="noStrike" kern="1200" cap="none" spc="0" normalizeH="0" baseline="0" noProof="0" dirty="0">
                <a:ln>
                  <a:noFill/>
                </a:ln>
                <a:solidFill>
                  <a:srgbClr val="303030"/>
                </a:solidFill>
                <a:effectLst/>
                <a:uLnTx/>
                <a:uFillTx/>
                <a:ea typeface="+mn-ea"/>
                <a:cs typeface="+mn-cs"/>
              </a:rPr>
              <a:t> into the mixture, such as an ssDNA probe conjugated with alkaline phosphatase (AP) or a fluorescent dye.</a:t>
            </a:r>
          </a:p>
          <a:p>
            <a:pPr>
              <a:lnSpc>
                <a:spcPct val="100000"/>
              </a:lnSpc>
              <a:spcBef>
                <a:spcPts val="0"/>
              </a:spcBef>
              <a:defRPr/>
            </a:pPr>
            <a:r>
              <a:rPr kumimoji="0" lang="en-MY" sz="2400" b="0" i="0" u="none" strike="noStrike" kern="1200" cap="none" spc="0" normalizeH="0" baseline="0" noProof="0" dirty="0">
                <a:ln>
                  <a:noFill/>
                </a:ln>
                <a:solidFill>
                  <a:srgbClr val="303030"/>
                </a:solidFill>
                <a:effectLst/>
                <a:uLnTx/>
                <a:uFillTx/>
                <a:ea typeface="+mn-ea"/>
                <a:cs typeface="+mn-cs"/>
              </a:rPr>
              <a:t>When Cas12 cuts this reporter compound, it generates a clear visual signal, such as a </a:t>
            </a:r>
            <a:r>
              <a:rPr kumimoji="0" lang="en-MY" sz="2400" b="0" i="0" u="none" strike="noStrike" kern="1200" cap="none" spc="0" normalizeH="0" baseline="0" noProof="0" dirty="0" err="1">
                <a:ln>
                  <a:noFill/>
                </a:ln>
                <a:solidFill>
                  <a:srgbClr val="303030"/>
                </a:solidFill>
                <a:effectLst/>
                <a:uLnTx/>
                <a:uFillTx/>
                <a:ea typeface="+mn-ea"/>
                <a:cs typeface="+mn-cs"/>
              </a:rPr>
              <a:t>color</a:t>
            </a:r>
            <a:r>
              <a:rPr kumimoji="0" lang="en-MY" sz="2400" b="0" i="0" u="none" strike="noStrike" kern="1200" cap="none" spc="0" normalizeH="0" baseline="0" noProof="0" dirty="0">
                <a:ln>
                  <a:noFill/>
                </a:ln>
                <a:solidFill>
                  <a:srgbClr val="303030"/>
                </a:solidFill>
                <a:effectLst/>
                <a:uLnTx/>
                <a:uFillTx/>
                <a:ea typeface="+mn-ea"/>
                <a:cs typeface="+mn-cs"/>
              </a:rPr>
              <a:t> change on a test strip or a fluorescent glow.</a:t>
            </a:r>
          </a:p>
          <a:p>
            <a:pPr>
              <a:lnSpc>
                <a:spcPct val="100000"/>
              </a:lnSpc>
              <a:spcBef>
                <a:spcPts val="0"/>
              </a:spcBef>
              <a:defRPr/>
            </a:pPr>
            <a:r>
              <a:rPr kumimoji="0" lang="en-MY" sz="2400" b="0" i="0" u="none" strike="noStrike" kern="1200" cap="none" spc="0" normalizeH="0" baseline="0" noProof="0" dirty="0">
                <a:ln>
                  <a:noFill/>
                </a:ln>
                <a:solidFill>
                  <a:srgbClr val="303030"/>
                </a:solidFill>
                <a:effectLst/>
                <a:uLnTx/>
                <a:uFillTx/>
                <a:ea typeface="+mn-ea"/>
                <a:cs typeface="+mn-cs"/>
              </a:rPr>
              <a:t>If porcine DNA is present, the Cas12 protein activates, cuts the reporter, and produces a </a:t>
            </a:r>
            <a:r>
              <a:rPr kumimoji="0" lang="en-MY" sz="2400" b="0" i="0" u="none" strike="noStrike" kern="1200" cap="none" spc="0" normalizeH="0" baseline="0" noProof="0" dirty="0" err="1">
                <a:ln>
                  <a:noFill/>
                </a:ln>
                <a:solidFill>
                  <a:srgbClr val="303030"/>
                </a:solidFill>
                <a:effectLst/>
                <a:uLnTx/>
                <a:uFillTx/>
                <a:ea typeface="+mn-ea"/>
                <a:cs typeface="+mn-cs"/>
              </a:rPr>
              <a:t>color</a:t>
            </a:r>
            <a:r>
              <a:rPr kumimoji="0" lang="en-MY" sz="2400" b="0" i="0" u="none" strike="noStrike" kern="1200" cap="none" spc="0" normalizeH="0" baseline="0" noProof="0" dirty="0">
                <a:ln>
                  <a:noFill/>
                </a:ln>
                <a:solidFill>
                  <a:srgbClr val="303030"/>
                </a:solidFill>
                <a:effectLst/>
                <a:uLnTx/>
                <a:uFillTx/>
                <a:ea typeface="+mn-ea"/>
                <a:cs typeface="+mn-cs"/>
              </a:rPr>
              <a:t> change.</a:t>
            </a:r>
          </a:p>
          <a:p>
            <a:pPr>
              <a:lnSpc>
                <a:spcPct val="100000"/>
              </a:lnSpc>
              <a:spcBef>
                <a:spcPts val="0"/>
              </a:spcBef>
              <a:defRPr/>
            </a:pPr>
            <a:r>
              <a:rPr kumimoji="0" lang="en-MY" sz="2400" b="0" i="0" u="none" strike="noStrike" kern="1200" cap="none" spc="0" normalizeH="0" baseline="0" noProof="0" dirty="0">
                <a:ln>
                  <a:noFill/>
                </a:ln>
                <a:solidFill>
                  <a:srgbClr val="303030"/>
                </a:solidFill>
                <a:effectLst/>
                <a:uLnTx/>
                <a:uFillTx/>
                <a:ea typeface="+mn-ea"/>
                <a:cs typeface="+mn-cs"/>
              </a:rPr>
              <a:t>If there is no porcine DNA, the Cas protein remains inactive, the reporter remains intact, and no signal is produced.</a:t>
            </a:r>
          </a:p>
          <a:p>
            <a:endParaRPr lang="en-MY" dirty="0"/>
          </a:p>
        </p:txBody>
      </p:sp>
    </p:spTree>
    <p:extLst>
      <p:ext uri="{BB962C8B-B14F-4D97-AF65-F5344CB8AC3E}">
        <p14:creationId xmlns:p14="http://schemas.microsoft.com/office/powerpoint/2010/main" val="656097442"/>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BEDFDB3B-93E4-CA61-CB09-F1CA40BEAC27}"/>
              </a:ext>
            </a:extLst>
          </p:cNvPr>
          <p:cNvPicPr>
            <a:picLocks noChangeAspect="1"/>
          </p:cNvPicPr>
          <p:nvPr/>
        </p:nvPicPr>
        <p:blipFill>
          <a:blip r:embed="rId2"/>
          <a:stretch>
            <a:fillRect/>
          </a:stretch>
        </p:blipFill>
        <p:spPr>
          <a:xfrm>
            <a:off x="672018" y="226142"/>
            <a:ext cx="4567147" cy="6405716"/>
          </a:xfrm>
          <a:prstGeom prst="rect">
            <a:avLst/>
          </a:prstGeom>
        </p:spPr>
      </p:pic>
      <p:sp>
        <p:nvSpPr>
          <p:cNvPr id="8" name="TextBox 7">
            <a:extLst>
              <a:ext uri="{FF2B5EF4-FFF2-40B4-BE49-F238E27FC236}">
                <a16:creationId xmlns:a16="http://schemas.microsoft.com/office/drawing/2014/main" id="{74743885-244F-F5E4-FE3F-995A23E7D134}"/>
              </a:ext>
            </a:extLst>
          </p:cNvPr>
          <p:cNvSpPr txBox="1"/>
          <p:nvPr/>
        </p:nvSpPr>
        <p:spPr>
          <a:xfrm>
            <a:off x="5839918" y="6211669"/>
            <a:ext cx="4090220" cy="646331"/>
          </a:xfrm>
          <a:prstGeom prst="rect">
            <a:avLst/>
          </a:prstGeom>
          <a:noFill/>
        </p:spPr>
        <p:txBody>
          <a:bodyPr wrap="square">
            <a:spAutoFit/>
          </a:bodyPr>
          <a:lstStyle/>
          <a:p>
            <a:r>
              <a:rPr lang="en-MY" i="1" dirty="0">
                <a:hlinkClick r:id="rId3"/>
              </a:rPr>
              <a:t>https://doi.org/10.3390/genes13050912</a:t>
            </a:r>
            <a:endParaRPr lang="en-MY" i="1" dirty="0"/>
          </a:p>
          <a:p>
            <a:endParaRPr lang="en-MY" dirty="0"/>
          </a:p>
        </p:txBody>
      </p:sp>
      <p:pic>
        <p:nvPicPr>
          <p:cNvPr id="10" name="Picture 9">
            <a:extLst>
              <a:ext uri="{FF2B5EF4-FFF2-40B4-BE49-F238E27FC236}">
                <a16:creationId xmlns:a16="http://schemas.microsoft.com/office/drawing/2014/main" id="{44E6FED8-4C13-E126-5611-ECB3590A4DF2}"/>
              </a:ext>
            </a:extLst>
          </p:cNvPr>
          <p:cNvPicPr>
            <a:picLocks noChangeAspect="1"/>
          </p:cNvPicPr>
          <p:nvPr/>
        </p:nvPicPr>
        <p:blipFill>
          <a:blip r:embed="rId4"/>
          <a:stretch>
            <a:fillRect/>
          </a:stretch>
        </p:blipFill>
        <p:spPr>
          <a:xfrm>
            <a:off x="5446628" y="2196394"/>
            <a:ext cx="5875056" cy="3850445"/>
          </a:xfrm>
          <a:prstGeom prst="rect">
            <a:avLst/>
          </a:prstGeom>
        </p:spPr>
      </p:pic>
      <p:sp>
        <p:nvSpPr>
          <p:cNvPr id="12" name="Title 1">
            <a:extLst>
              <a:ext uri="{FF2B5EF4-FFF2-40B4-BE49-F238E27FC236}">
                <a16:creationId xmlns:a16="http://schemas.microsoft.com/office/drawing/2014/main" id="{950E5578-30FD-2532-C58A-0FF047DBC49B}"/>
              </a:ext>
            </a:extLst>
          </p:cNvPr>
          <p:cNvSpPr txBox="1">
            <a:spLocks/>
          </p:cNvSpPr>
          <p:nvPr/>
        </p:nvSpPr>
        <p:spPr>
          <a:xfrm>
            <a:off x="5566489" y="450363"/>
            <a:ext cx="6507524" cy="1325563"/>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MY" b="1" kern="0" dirty="0">
                <a:solidFill>
                  <a:prstClr val="black"/>
                </a:solidFill>
                <a:latin typeface="Calibri" panose="020F0502020204030204" pitchFamily="34" charset="0"/>
                <a:ea typeface="Calibri" panose="020F0502020204030204" pitchFamily="34" charset="0"/>
                <a:cs typeface="Calibri" panose="020F0502020204030204" pitchFamily="34" charset="0"/>
              </a:rPr>
              <a:t>Case study -  </a:t>
            </a:r>
          </a:p>
          <a:p>
            <a:pPr algn="ctr"/>
            <a:r>
              <a:rPr lang="en-MY" b="1" kern="0" dirty="0">
                <a:solidFill>
                  <a:prstClr val="black"/>
                </a:solidFill>
                <a:latin typeface="Calibri" panose="020F0502020204030204" pitchFamily="34" charset="0"/>
                <a:ea typeface="Calibri" panose="020F0502020204030204" pitchFamily="34" charset="0"/>
                <a:cs typeface="Calibri" panose="020F0502020204030204" pitchFamily="34" charset="0"/>
              </a:rPr>
              <a:t>mechanism and application of CRISPR </a:t>
            </a:r>
            <a:endParaRPr lang="en-MY" b="1" dirty="0">
              <a:latin typeface="Calibri" panose="020F0502020204030204" pitchFamily="34" charset="0"/>
              <a:ea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1428469643"/>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4A63B475-81D8-62A8-1313-59A3FDCD62D2}"/>
              </a:ext>
            </a:extLst>
          </p:cNvPr>
          <p:cNvPicPr>
            <a:picLocks noChangeAspect="1"/>
          </p:cNvPicPr>
          <p:nvPr/>
        </p:nvPicPr>
        <p:blipFill>
          <a:blip r:embed="rId2"/>
          <a:srcRect b="40502"/>
          <a:stretch>
            <a:fillRect/>
          </a:stretch>
        </p:blipFill>
        <p:spPr>
          <a:xfrm>
            <a:off x="749605" y="412954"/>
            <a:ext cx="6654086" cy="5234759"/>
          </a:xfrm>
          <a:prstGeom prst="rect">
            <a:avLst/>
          </a:prstGeom>
        </p:spPr>
      </p:pic>
      <p:sp>
        <p:nvSpPr>
          <p:cNvPr id="7" name="TextBox 6">
            <a:extLst>
              <a:ext uri="{FF2B5EF4-FFF2-40B4-BE49-F238E27FC236}">
                <a16:creationId xmlns:a16="http://schemas.microsoft.com/office/drawing/2014/main" id="{2255C79B-1A55-7314-6B10-CAE0D1CCA15B}"/>
              </a:ext>
            </a:extLst>
          </p:cNvPr>
          <p:cNvSpPr txBox="1"/>
          <p:nvPr/>
        </p:nvSpPr>
        <p:spPr>
          <a:xfrm>
            <a:off x="1697242" y="5949435"/>
            <a:ext cx="4758812" cy="369332"/>
          </a:xfrm>
          <a:prstGeom prst="rect">
            <a:avLst/>
          </a:prstGeom>
          <a:noFill/>
        </p:spPr>
        <p:txBody>
          <a:bodyPr wrap="square">
            <a:spAutoFit/>
          </a:bodyPr>
          <a:lstStyle/>
          <a:p>
            <a:r>
              <a:rPr lang="en-MY" b="1" i="1" dirty="0">
                <a:hlinkClick r:id="rId3"/>
              </a:rPr>
              <a:t>https://doi.org/10.1016/j.microc.2025.116484</a:t>
            </a:r>
            <a:endParaRPr lang="en-MY" b="1" i="1" dirty="0"/>
          </a:p>
        </p:txBody>
      </p:sp>
      <p:sp>
        <p:nvSpPr>
          <p:cNvPr id="3" name="Title 1">
            <a:extLst>
              <a:ext uri="{FF2B5EF4-FFF2-40B4-BE49-F238E27FC236}">
                <a16:creationId xmlns:a16="http://schemas.microsoft.com/office/drawing/2014/main" id="{30624C6D-9335-EF4E-6826-5CD793E4D06B}"/>
              </a:ext>
            </a:extLst>
          </p:cNvPr>
          <p:cNvSpPr txBox="1">
            <a:spLocks/>
          </p:cNvSpPr>
          <p:nvPr/>
        </p:nvSpPr>
        <p:spPr>
          <a:xfrm>
            <a:off x="7710985" y="1704770"/>
            <a:ext cx="4018900" cy="1325563"/>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MY" b="1" kern="0" dirty="0">
                <a:solidFill>
                  <a:prstClr val="black"/>
                </a:solidFill>
                <a:latin typeface="Calibri" panose="020F0502020204030204" pitchFamily="34" charset="0"/>
                <a:ea typeface="Calibri" panose="020F0502020204030204" pitchFamily="34" charset="0"/>
                <a:cs typeface="Calibri" panose="020F0502020204030204" pitchFamily="34" charset="0"/>
              </a:rPr>
              <a:t>Additional reading on the potential of CRISPR </a:t>
            </a:r>
            <a:endParaRPr lang="en-MY" b="1" dirty="0">
              <a:latin typeface="Calibri" panose="020F0502020204030204" pitchFamily="34" charset="0"/>
              <a:ea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3331194888"/>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8979182E-30F5-9EAB-D336-7503198C5594}"/>
              </a:ext>
            </a:extLst>
          </p:cNvPr>
          <p:cNvSpPr>
            <a:spLocks noGrp="1"/>
          </p:cNvSpPr>
          <p:nvPr>
            <p:ph idx="1"/>
          </p:nvPr>
        </p:nvSpPr>
        <p:spPr>
          <a:xfrm>
            <a:off x="511277" y="1825625"/>
            <a:ext cx="10842523" cy="4351338"/>
          </a:xfrm>
        </p:spPr>
        <p:txBody>
          <a:bodyPr>
            <a:noAutofit/>
          </a:bodyPr>
          <a:lstStyle/>
          <a:p>
            <a:pPr lvl="1">
              <a:lnSpc>
                <a:spcPct val="107000"/>
              </a:lnSpc>
              <a:spcAft>
                <a:spcPts val="800"/>
              </a:spcAft>
              <a:buSzPts val="1000"/>
              <a:tabLst>
                <a:tab pos="914400" algn="l"/>
              </a:tabLst>
            </a:pPr>
            <a:r>
              <a:rPr lang="en-MY" kern="0" dirty="0">
                <a:effectLst/>
                <a:ea typeface="Times New Roman" panose="02020603050405020304" pitchFamily="18" charset="0"/>
                <a:cs typeface="Times New Roman" panose="02020603050405020304" pitchFamily="18" charset="0"/>
              </a:rPr>
              <a:t>DNA remains the most reliable forensic target due to its stability under high-heat food processing.</a:t>
            </a:r>
          </a:p>
          <a:p>
            <a:pPr lvl="1">
              <a:lnSpc>
                <a:spcPct val="107000"/>
              </a:lnSpc>
              <a:spcAft>
                <a:spcPts val="800"/>
              </a:spcAft>
              <a:buSzPts val="1000"/>
              <a:tabLst>
                <a:tab pos="914400" algn="l"/>
              </a:tabLst>
            </a:pPr>
            <a:r>
              <a:rPr lang="en-MY" kern="0" dirty="0">
                <a:effectLst/>
                <a:ea typeface="Times New Roman" panose="02020603050405020304" pitchFamily="18" charset="0"/>
                <a:cs typeface="Times New Roman" panose="02020603050405020304" pitchFamily="18" charset="0"/>
              </a:rPr>
              <a:t>While centralized state laboratories maintain regulatory authority, point-of-need molecular diagnostics allow real-time audits across global supply chains.</a:t>
            </a:r>
          </a:p>
          <a:p>
            <a:pPr lvl="1">
              <a:lnSpc>
                <a:spcPct val="107000"/>
              </a:lnSpc>
              <a:spcAft>
                <a:spcPts val="800"/>
              </a:spcAft>
              <a:buSzPts val="1000"/>
              <a:tabLst>
                <a:tab pos="914400" algn="l"/>
              </a:tabLst>
            </a:pPr>
            <a:r>
              <a:rPr lang="en-MY" kern="0" dirty="0">
                <a:effectLst/>
                <a:ea typeface="Times New Roman" panose="02020603050405020304" pitchFamily="18" charset="0"/>
                <a:cs typeface="Times New Roman" panose="02020603050405020304" pitchFamily="18" charset="0"/>
              </a:rPr>
              <a:t>By deploying rapid isothermal assays like RPA, LAMP and CRISPR for initial screening, and reserving quantitative PCR for confirmation and untargeted audits, we can establish a robust, cost-effective safety net (</a:t>
            </a:r>
            <a:r>
              <a:rPr kumimoji="0" lang="en-MY" b="0" i="0" u="none" strike="noStrike" kern="0" cap="none" spc="0" normalizeH="0" baseline="0" noProof="0" dirty="0">
                <a:ln>
                  <a:noFill/>
                </a:ln>
                <a:solidFill>
                  <a:prstClr val="black"/>
                </a:solidFill>
                <a:effectLst/>
                <a:uLnTx/>
                <a:uFillTx/>
                <a:ea typeface="Times New Roman" panose="02020603050405020304" pitchFamily="18" charset="0"/>
                <a:cs typeface="Times New Roman" panose="02020603050405020304" pitchFamily="18" charset="0"/>
              </a:rPr>
              <a:t>dual-tiered architecture).</a:t>
            </a:r>
            <a:endParaRPr lang="en-MY" kern="0" dirty="0">
              <a:effectLst/>
              <a:ea typeface="Times New Roman" panose="02020603050405020304" pitchFamily="18" charset="0"/>
              <a:cs typeface="Times New Roman" panose="02020603050405020304" pitchFamily="18" charset="0"/>
            </a:endParaRPr>
          </a:p>
          <a:p>
            <a:pPr lvl="1">
              <a:lnSpc>
                <a:spcPct val="107000"/>
              </a:lnSpc>
              <a:spcAft>
                <a:spcPts val="800"/>
              </a:spcAft>
              <a:buSzPts val="1000"/>
              <a:tabLst>
                <a:tab pos="914400" algn="l"/>
              </a:tabLst>
            </a:pPr>
            <a:r>
              <a:rPr lang="en-MY" kern="0" dirty="0">
                <a:effectLst/>
                <a:ea typeface="Times New Roman" panose="02020603050405020304" pitchFamily="18" charset="0"/>
                <a:cs typeface="Times New Roman" panose="02020603050405020304" pitchFamily="18" charset="0"/>
              </a:rPr>
              <a:t>This dual-tiered architecture ensures both the halal and </a:t>
            </a:r>
            <a:r>
              <a:rPr lang="en-MY" kern="0" dirty="0" err="1">
                <a:effectLst/>
                <a:ea typeface="Times New Roman" panose="02020603050405020304" pitchFamily="18" charset="0"/>
                <a:cs typeface="Times New Roman" panose="02020603050405020304" pitchFamily="18" charset="0"/>
              </a:rPr>
              <a:t>toyyiban</a:t>
            </a:r>
            <a:r>
              <a:rPr lang="en-MY" kern="0" dirty="0">
                <a:effectLst/>
                <a:ea typeface="Times New Roman" panose="02020603050405020304" pitchFamily="18" charset="0"/>
                <a:cs typeface="Times New Roman" panose="02020603050405020304" pitchFamily="18" charset="0"/>
              </a:rPr>
              <a:t> integrity of our global food supply.</a:t>
            </a:r>
            <a:endParaRPr lang="en-MY" dirty="0"/>
          </a:p>
        </p:txBody>
      </p:sp>
      <p:sp>
        <p:nvSpPr>
          <p:cNvPr id="4" name="Title 1">
            <a:extLst>
              <a:ext uri="{FF2B5EF4-FFF2-40B4-BE49-F238E27FC236}">
                <a16:creationId xmlns:a16="http://schemas.microsoft.com/office/drawing/2014/main" id="{2390C20D-E497-5AC7-1FFB-33EBA05367BC}"/>
              </a:ext>
            </a:extLst>
          </p:cNvPr>
          <p:cNvSpPr>
            <a:spLocks noGrp="1"/>
          </p:cNvSpPr>
          <p:nvPr>
            <p:ph type="title"/>
          </p:nvPr>
        </p:nvSpPr>
        <p:spPr>
          <a:xfrm>
            <a:off x="4435577" y="306131"/>
            <a:ext cx="3320845" cy="1325563"/>
          </a:xfrm>
        </p:spPr>
        <p:txBody>
          <a:bodyPr/>
          <a:lstStyle/>
          <a:p>
            <a:pPr algn="ctr"/>
            <a:r>
              <a:rPr lang="en-MY" b="1" dirty="0">
                <a:latin typeface="+mn-lt"/>
              </a:rPr>
              <a:t>Conclusion</a:t>
            </a:r>
          </a:p>
        </p:txBody>
      </p:sp>
    </p:spTree>
    <p:extLst>
      <p:ext uri="{BB962C8B-B14F-4D97-AF65-F5344CB8AC3E}">
        <p14:creationId xmlns:p14="http://schemas.microsoft.com/office/powerpoint/2010/main" val="3581016949"/>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324</TotalTime>
  <Words>1788</Words>
  <Application>Microsoft Office PowerPoint</Application>
  <PresentationFormat>Widescreen</PresentationFormat>
  <Paragraphs>107</Paragraphs>
  <Slides>23</Slides>
  <Notes>1</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23</vt:i4>
      </vt:variant>
    </vt:vector>
  </HeadingPairs>
  <TitlesOfParts>
    <vt:vector size="29" baseType="lpstr">
      <vt:lpstr>Arial</vt:lpstr>
      <vt:lpstr>Calibri</vt:lpstr>
      <vt:lpstr>Calibri Light</vt:lpstr>
      <vt:lpstr>PalatinoLinotype-Roman</vt:lpstr>
      <vt:lpstr>Times New Roman</vt:lpstr>
      <vt:lpstr>Office Theme</vt:lpstr>
      <vt:lpstr>Transitioning DNA analytic devices and technologies to the field </vt:lpstr>
      <vt:lpstr>Can we take qPCR out of the lab?</vt:lpstr>
      <vt:lpstr>PowerPoint Presentation</vt:lpstr>
      <vt:lpstr>Biomeme Franklin Three9 ISP Rugged Mobile Real-Time PCR Thermocycler in case</vt:lpstr>
      <vt:lpstr>DNA sample for on-site animal species DNA testing using a portable thermocycler</vt:lpstr>
      <vt:lpstr>What are the common rapid DNA extraction approaches?</vt:lpstr>
      <vt:lpstr>DNA extraction methods for field application are often optimized to: </vt:lpstr>
      <vt:lpstr>Data interpretation for field-deployed qPCR </vt:lpstr>
      <vt:lpstr>https://doi.org/10.1038/s41538-025-00548-y </vt:lpstr>
      <vt:lpstr>What if we could amplify DNA without any thermal cycling</vt:lpstr>
      <vt:lpstr>Recombinase Polymerase Amplification (RPA) </vt:lpstr>
      <vt:lpstr>PowerPoint Presentation</vt:lpstr>
      <vt:lpstr>How do we read the RPA result without lab equipment?</vt:lpstr>
      <vt:lpstr>PowerPoint Presentation</vt:lpstr>
      <vt:lpstr>Loop-Mediated Isothermal Amplification (LAMP) </vt:lpstr>
      <vt:lpstr>PowerPoint Presentation</vt:lpstr>
      <vt:lpstr>How do we read a LAMP assay?</vt:lpstr>
      <vt:lpstr>PowerPoint Presentation</vt:lpstr>
      <vt:lpstr>Clustered Regularly Interspaced Short Palindromic Repeats (CRISPR)</vt:lpstr>
      <vt:lpstr>How to read the CRISPR reaction?</vt:lpstr>
      <vt:lpstr>PowerPoint Presentation</vt:lpstr>
      <vt:lpstr>PowerPoint Presentation</vt:lpstr>
      <vt:lpstr>Conclusion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Mohd Nasir Mohd Desa</dc:creator>
  <cp:lastModifiedBy>Mohd Nasir Mohd Desa</cp:lastModifiedBy>
  <cp:revision>34</cp:revision>
  <dcterms:created xsi:type="dcterms:W3CDTF">2026-07-01T06:43:35Z</dcterms:created>
  <dcterms:modified xsi:type="dcterms:W3CDTF">2026-08-17T02:08:18Z</dcterms:modified>
</cp:coreProperties>
</file>